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707" r:id="rId5"/>
  </p:sldMasterIdLst>
  <p:notesMasterIdLst>
    <p:notesMasterId r:id="rId58"/>
  </p:notesMasterIdLst>
  <p:sldIdLst>
    <p:sldId id="282" r:id="rId6"/>
    <p:sldId id="3040" r:id="rId7"/>
    <p:sldId id="3137" r:id="rId8"/>
    <p:sldId id="3138" r:id="rId9"/>
    <p:sldId id="3140" r:id="rId10"/>
    <p:sldId id="3139" r:id="rId11"/>
    <p:sldId id="3020" r:id="rId12"/>
    <p:sldId id="3141" r:id="rId13"/>
    <p:sldId id="3087" r:id="rId14"/>
    <p:sldId id="3025" r:id="rId15"/>
    <p:sldId id="311" r:id="rId16"/>
    <p:sldId id="3019" r:id="rId17"/>
    <p:sldId id="3092" r:id="rId18"/>
    <p:sldId id="3122" r:id="rId19"/>
    <p:sldId id="3016" r:id="rId20"/>
    <p:sldId id="3134" r:id="rId21"/>
    <p:sldId id="3133" r:id="rId22"/>
    <p:sldId id="3029" r:id="rId23"/>
    <p:sldId id="265" r:id="rId24"/>
    <p:sldId id="3017" r:id="rId25"/>
    <p:sldId id="3018" r:id="rId26"/>
    <p:sldId id="3128" r:id="rId27"/>
    <p:sldId id="288" r:id="rId28"/>
    <p:sldId id="3024" r:id="rId29"/>
    <p:sldId id="3026" r:id="rId30"/>
    <p:sldId id="3027" r:id="rId31"/>
    <p:sldId id="3028" r:id="rId32"/>
    <p:sldId id="3031" r:id="rId33"/>
    <p:sldId id="3033" r:id="rId34"/>
    <p:sldId id="3055" r:id="rId35"/>
    <p:sldId id="3056" r:id="rId36"/>
    <p:sldId id="3094" r:id="rId37"/>
    <p:sldId id="3103" r:id="rId38"/>
    <p:sldId id="3058" r:id="rId39"/>
    <p:sldId id="3059" r:id="rId40"/>
    <p:sldId id="3095" r:id="rId41"/>
    <p:sldId id="3062" r:id="rId42"/>
    <p:sldId id="3096" r:id="rId43"/>
    <p:sldId id="3063" r:id="rId44"/>
    <p:sldId id="3064" r:id="rId45"/>
    <p:sldId id="3073" r:id="rId46"/>
    <p:sldId id="3060" r:id="rId47"/>
    <p:sldId id="3132" r:id="rId48"/>
    <p:sldId id="3075" r:id="rId49"/>
    <p:sldId id="3076" r:id="rId50"/>
    <p:sldId id="3074" r:id="rId51"/>
    <p:sldId id="3124" r:id="rId52"/>
    <p:sldId id="3143" r:id="rId53"/>
    <p:sldId id="3144" r:id="rId54"/>
    <p:sldId id="3145" r:id="rId55"/>
    <p:sldId id="3142" r:id="rId56"/>
    <p:sldId id="3127" r:id="rId57"/>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AF0"/>
    <a:srgbClr val="6E7E9B"/>
    <a:srgbClr val="FFFFFF"/>
    <a:srgbClr val="00AAC8"/>
    <a:srgbClr val="FFCC00"/>
    <a:srgbClr val="DADADA"/>
    <a:srgbClr val="4B2D6D"/>
    <a:srgbClr val="E63232"/>
    <a:srgbClr val="F2F5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80" autoAdjust="0"/>
  </p:normalViewPr>
  <p:slideViewPr>
    <p:cSldViewPr snapToGrid="0" snapToObjects="1">
      <p:cViewPr>
        <p:scale>
          <a:sx n="66" d="100"/>
          <a:sy n="66" d="100"/>
        </p:scale>
        <p:origin x="1493" y="677"/>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ata2.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35E635-008D-4FA2-9153-597E86B022A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F9D9C579-FB47-4851-8023-D721E4DA5F19}">
      <dgm:prSet/>
      <dgm:spPr/>
      <dgm:t>
        <a:bodyPr/>
        <a:lstStyle/>
        <a:p>
          <a:pPr>
            <a:lnSpc>
              <a:spcPct val="100000"/>
            </a:lnSpc>
            <a:defRPr cap="all"/>
          </a:pPr>
          <a:r>
            <a:rPr lang="en-US"/>
            <a:t>From Working Software</a:t>
          </a:r>
        </a:p>
      </dgm:t>
    </dgm:pt>
    <dgm:pt modelId="{4C88C53E-B193-4562-9905-0824018F0ED9}" type="parTrans" cxnId="{2079D8EA-F52B-4CC7-B988-36767A7473FD}">
      <dgm:prSet/>
      <dgm:spPr/>
      <dgm:t>
        <a:bodyPr/>
        <a:lstStyle/>
        <a:p>
          <a:endParaRPr lang="en-US"/>
        </a:p>
      </dgm:t>
    </dgm:pt>
    <dgm:pt modelId="{594539E3-91F3-4136-AC94-13D6FA8FB37C}" type="sibTrans" cxnId="{2079D8EA-F52B-4CC7-B988-36767A7473FD}">
      <dgm:prSet/>
      <dgm:spPr/>
      <dgm:t>
        <a:bodyPr/>
        <a:lstStyle/>
        <a:p>
          <a:endParaRPr lang="en-US"/>
        </a:p>
      </dgm:t>
    </dgm:pt>
    <dgm:pt modelId="{66B19C09-2EB3-457B-9ACD-DD13154AC8FA}">
      <dgm:prSet/>
      <dgm:spPr/>
      <dgm:t>
        <a:bodyPr/>
        <a:lstStyle/>
        <a:p>
          <a:pPr>
            <a:lnSpc>
              <a:spcPct val="100000"/>
            </a:lnSpc>
            <a:defRPr cap="all"/>
          </a:pPr>
          <a:r>
            <a:rPr lang="en-US" dirty="0"/>
            <a:t>To Professional software</a:t>
          </a:r>
        </a:p>
      </dgm:t>
    </dgm:pt>
    <dgm:pt modelId="{42C9001E-EEF3-44B5-BFB4-45D8EF4E4801}" type="parTrans" cxnId="{123D5B21-7291-49C1-88EC-D9847485A48F}">
      <dgm:prSet/>
      <dgm:spPr/>
      <dgm:t>
        <a:bodyPr/>
        <a:lstStyle/>
        <a:p>
          <a:endParaRPr lang="en-US"/>
        </a:p>
      </dgm:t>
    </dgm:pt>
    <dgm:pt modelId="{2691FC36-8F5D-4A32-841A-E60D58FF055A}" type="sibTrans" cxnId="{123D5B21-7291-49C1-88EC-D9847485A48F}">
      <dgm:prSet/>
      <dgm:spPr/>
      <dgm:t>
        <a:bodyPr/>
        <a:lstStyle/>
        <a:p>
          <a:endParaRPr lang="en-US"/>
        </a:p>
      </dgm:t>
    </dgm:pt>
    <dgm:pt modelId="{83321232-5C29-49F4-BE53-AC342F039373}" type="pres">
      <dgm:prSet presAssocID="{DB35E635-008D-4FA2-9153-597E86B022A1}" presName="root" presStyleCnt="0">
        <dgm:presLayoutVars>
          <dgm:dir/>
          <dgm:resizeHandles val="exact"/>
        </dgm:presLayoutVars>
      </dgm:prSet>
      <dgm:spPr/>
    </dgm:pt>
    <dgm:pt modelId="{04FA2FBC-D480-49E8-A689-8529BEF675E0}" type="pres">
      <dgm:prSet presAssocID="{F9D9C579-FB47-4851-8023-D721E4DA5F19}" presName="compNode" presStyleCnt="0"/>
      <dgm:spPr/>
    </dgm:pt>
    <dgm:pt modelId="{2DFA73AD-98F2-4BAB-B7F4-28E4079148D1}" type="pres">
      <dgm:prSet presAssocID="{F9D9C579-FB47-4851-8023-D721E4DA5F19}" presName="iconBgRect" presStyleLbl="bgShp" presStyleIdx="0" presStyleCnt="2"/>
      <dgm:spPr/>
    </dgm:pt>
    <dgm:pt modelId="{41C67EA9-4684-463F-A6F9-A0D2BC4AE342}" type="pres">
      <dgm:prSet presAssocID="{F9D9C579-FB47-4851-8023-D721E4DA5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39000C7-A4EB-4B92-9736-D9DFF69F5755}" type="pres">
      <dgm:prSet presAssocID="{F9D9C579-FB47-4851-8023-D721E4DA5F19}" presName="spaceRect" presStyleCnt="0"/>
      <dgm:spPr/>
    </dgm:pt>
    <dgm:pt modelId="{3C22B00E-E810-47A3-8C26-212E99D19D81}" type="pres">
      <dgm:prSet presAssocID="{F9D9C579-FB47-4851-8023-D721E4DA5F19}" presName="textRect" presStyleLbl="revTx" presStyleIdx="0" presStyleCnt="2">
        <dgm:presLayoutVars>
          <dgm:chMax val="1"/>
          <dgm:chPref val="1"/>
        </dgm:presLayoutVars>
      </dgm:prSet>
      <dgm:spPr/>
    </dgm:pt>
    <dgm:pt modelId="{298B13C8-A7EE-4580-A364-33475BCB14D8}" type="pres">
      <dgm:prSet presAssocID="{594539E3-91F3-4136-AC94-13D6FA8FB37C}" presName="sibTrans" presStyleCnt="0"/>
      <dgm:spPr/>
    </dgm:pt>
    <dgm:pt modelId="{F4413E8E-40FF-44CC-95E7-84B640BA6769}" type="pres">
      <dgm:prSet presAssocID="{66B19C09-2EB3-457B-9ACD-DD13154AC8FA}" presName="compNode" presStyleCnt="0"/>
      <dgm:spPr/>
    </dgm:pt>
    <dgm:pt modelId="{A0B75E59-F326-4C77-8B42-237028A9F375}" type="pres">
      <dgm:prSet presAssocID="{66B19C09-2EB3-457B-9ACD-DD13154AC8FA}" presName="iconBgRect" presStyleLbl="bgShp" presStyleIdx="1" presStyleCnt="2"/>
      <dgm:spPr/>
    </dgm:pt>
    <dgm:pt modelId="{52BE2583-5210-4B30-B71E-A7D67E26A9E2}" type="pres">
      <dgm:prSet presAssocID="{66B19C09-2EB3-457B-9ACD-DD13154AC8F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1967463-E219-437B-A819-770465A9DB71}" type="pres">
      <dgm:prSet presAssocID="{66B19C09-2EB3-457B-9ACD-DD13154AC8FA}" presName="spaceRect" presStyleCnt="0"/>
      <dgm:spPr/>
    </dgm:pt>
    <dgm:pt modelId="{7D89FB78-1616-4187-A63A-4BCE49B17F71}" type="pres">
      <dgm:prSet presAssocID="{66B19C09-2EB3-457B-9ACD-DD13154AC8FA}" presName="textRect" presStyleLbl="revTx" presStyleIdx="1" presStyleCnt="2">
        <dgm:presLayoutVars>
          <dgm:chMax val="1"/>
          <dgm:chPref val="1"/>
        </dgm:presLayoutVars>
      </dgm:prSet>
      <dgm:spPr/>
    </dgm:pt>
  </dgm:ptLst>
  <dgm:cxnLst>
    <dgm:cxn modelId="{DCBB4F00-C70A-4BA4-8D14-68E1B63D0C9C}" type="presOf" srcId="{F9D9C579-FB47-4851-8023-D721E4DA5F19}" destId="{3C22B00E-E810-47A3-8C26-212E99D19D81}" srcOrd="0" destOrd="0" presId="urn:microsoft.com/office/officeart/2018/5/layout/IconCircleLabelList"/>
    <dgm:cxn modelId="{123D5B21-7291-49C1-88EC-D9847485A48F}" srcId="{DB35E635-008D-4FA2-9153-597E86B022A1}" destId="{66B19C09-2EB3-457B-9ACD-DD13154AC8FA}" srcOrd="1" destOrd="0" parTransId="{42C9001E-EEF3-44B5-BFB4-45D8EF4E4801}" sibTransId="{2691FC36-8F5D-4A32-841A-E60D58FF055A}"/>
    <dgm:cxn modelId="{0199F44F-CF3F-4068-85BC-DC9361506E4A}" type="presOf" srcId="{DB35E635-008D-4FA2-9153-597E86B022A1}" destId="{83321232-5C29-49F4-BE53-AC342F039373}" srcOrd="0" destOrd="0" presId="urn:microsoft.com/office/officeart/2018/5/layout/IconCircleLabelList"/>
    <dgm:cxn modelId="{657F4272-4075-42AF-9A05-B76C8DAA7B06}" type="presOf" srcId="{66B19C09-2EB3-457B-9ACD-DD13154AC8FA}" destId="{7D89FB78-1616-4187-A63A-4BCE49B17F71}" srcOrd="0" destOrd="0" presId="urn:microsoft.com/office/officeart/2018/5/layout/IconCircleLabelList"/>
    <dgm:cxn modelId="{2079D8EA-F52B-4CC7-B988-36767A7473FD}" srcId="{DB35E635-008D-4FA2-9153-597E86B022A1}" destId="{F9D9C579-FB47-4851-8023-D721E4DA5F19}" srcOrd="0" destOrd="0" parTransId="{4C88C53E-B193-4562-9905-0824018F0ED9}" sibTransId="{594539E3-91F3-4136-AC94-13D6FA8FB37C}"/>
    <dgm:cxn modelId="{DB427570-FD92-4E01-B75F-C419824A4115}" type="presParOf" srcId="{83321232-5C29-49F4-BE53-AC342F039373}" destId="{04FA2FBC-D480-49E8-A689-8529BEF675E0}" srcOrd="0" destOrd="0" presId="urn:microsoft.com/office/officeart/2018/5/layout/IconCircleLabelList"/>
    <dgm:cxn modelId="{834BEAED-79E0-4F4C-836C-7B633A44AE0C}" type="presParOf" srcId="{04FA2FBC-D480-49E8-A689-8529BEF675E0}" destId="{2DFA73AD-98F2-4BAB-B7F4-28E4079148D1}" srcOrd="0" destOrd="0" presId="urn:microsoft.com/office/officeart/2018/5/layout/IconCircleLabelList"/>
    <dgm:cxn modelId="{B92A70AF-03DC-4ECA-AAD1-1F9D737C49B2}" type="presParOf" srcId="{04FA2FBC-D480-49E8-A689-8529BEF675E0}" destId="{41C67EA9-4684-463F-A6F9-A0D2BC4AE342}" srcOrd="1" destOrd="0" presId="urn:microsoft.com/office/officeart/2018/5/layout/IconCircleLabelList"/>
    <dgm:cxn modelId="{23C20690-A27A-4AD1-A34C-3BA8B08538FE}" type="presParOf" srcId="{04FA2FBC-D480-49E8-A689-8529BEF675E0}" destId="{039000C7-A4EB-4B92-9736-D9DFF69F5755}" srcOrd="2" destOrd="0" presId="urn:microsoft.com/office/officeart/2018/5/layout/IconCircleLabelList"/>
    <dgm:cxn modelId="{97A0443F-0EA4-4FC0-80AB-C09E5FDA1C8B}" type="presParOf" srcId="{04FA2FBC-D480-49E8-A689-8529BEF675E0}" destId="{3C22B00E-E810-47A3-8C26-212E99D19D81}" srcOrd="3" destOrd="0" presId="urn:microsoft.com/office/officeart/2018/5/layout/IconCircleLabelList"/>
    <dgm:cxn modelId="{A0868038-E3EF-4FD2-B1B6-4448C503C06F}" type="presParOf" srcId="{83321232-5C29-49F4-BE53-AC342F039373}" destId="{298B13C8-A7EE-4580-A364-33475BCB14D8}" srcOrd="1" destOrd="0" presId="urn:microsoft.com/office/officeart/2018/5/layout/IconCircleLabelList"/>
    <dgm:cxn modelId="{DA936D68-0543-487D-827D-47506206B5B9}" type="presParOf" srcId="{83321232-5C29-49F4-BE53-AC342F039373}" destId="{F4413E8E-40FF-44CC-95E7-84B640BA6769}" srcOrd="2" destOrd="0" presId="urn:microsoft.com/office/officeart/2018/5/layout/IconCircleLabelList"/>
    <dgm:cxn modelId="{26A8CFD1-941F-4A6E-815C-62B5E3FA6FD3}" type="presParOf" srcId="{F4413E8E-40FF-44CC-95E7-84B640BA6769}" destId="{A0B75E59-F326-4C77-8B42-237028A9F375}" srcOrd="0" destOrd="0" presId="urn:microsoft.com/office/officeart/2018/5/layout/IconCircleLabelList"/>
    <dgm:cxn modelId="{6ED013F1-CD51-46E1-B2C8-9177B3A6D915}" type="presParOf" srcId="{F4413E8E-40FF-44CC-95E7-84B640BA6769}" destId="{52BE2583-5210-4B30-B71E-A7D67E26A9E2}" srcOrd="1" destOrd="0" presId="urn:microsoft.com/office/officeart/2018/5/layout/IconCircleLabelList"/>
    <dgm:cxn modelId="{4E2DEBE4-88F4-4621-9F36-39264E6604CC}" type="presParOf" srcId="{F4413E8E-40FF-44CC-95E7-84B640BA6769}" destId="{71967463-E219-437B-A819-770465A9DB71}" srcOrd="2" destOrd="0" presId="urn:microsoft.com/office/officeart/2018/5/layout/IconCircleLabelList"/>
    <dgm:cxn modelId="{10B25953-3713-49BE-BF0A-42FE1F01CCDE}" type="presParOf" srcId="{F4413E8E-40FF-44CC-95E7-84B640BA6769}" destId="{7D89FB78-1616-4187-A63A-4BCE49B17F7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3035B5-018A-423B-8F26-FB47DA66ED6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467F65E-BCF7-4828-AB3E-EABCC95BDA47}">
      <dgm:prSet/>
      <dgm:spPr/>
      <dgm:t>
        <a:bodyPr/>
        <a:lstStyle/>
        <a:p>
          <a:pPr>
            <a:lnSpc>
              <a:spcPct val="100000"/>
            </a:lnSpc>
          </a:pPr>
          <a:r>
            <a:rPr lang="en-US" dirty="0"/>
            <a:t>Functional contract (specification and documentation)</a:t>
          </a:r>
        </a:p>
      </dgm:t>
    </dgm:pt>
    <dgm:pt modelId="{F374AFBC-E0D3-4238-BAB3-9FD2D91CC4DF}" type="parTrans" cxnId="{D84DE356-22E8-4794-8C01-DE67DF31493A}">
      <dgm:prSet/>
      <dgm:spPr/>
      <dgm:t>
        <a:bodyPr/>
        <a:lstStyle/>
        <a:p>
          <a:endParaRPr lang="en-US"/>
        </a:p>
      </dgm:t>
    </dgm:pt>
    <dgm:pt modelId="{80521FBD-D667-496E-9DE8-BE54B19031B9}" type="sibTrans" cxnId="{D84DE356-22E8-4794-8C01-DE67DF31493A}">
      <dgm:prSet/>
      <dgm:spPr/>
      <dgm:t>
        <a:bodyPr/>
        <a:lstStyle/>
        <a:p>
          <a:endParaRPr lang="en-US"/>
        </a:p>
      </dgm:t>
    </dgm:pt>
    <dgm:pt modelId="{D5757E1F-99E9-4993-9A29-CCF5F31BB504}">
      <dgm:prSet/>
      <dgm:spPr/>
      <dgm:t>
        <a:bodyPr/>
        <a:lstStyle/>
        <a:p>
          <a:pPr>
            <a:lnSpc>
              <a:spcPct val="100000"/>
            </a:lnSpc>
          </a:pPr>
          <a:r>
            <a:rPr lang="en-US" dirty="0"/>
            <a:t>Quick (REPL) feedback cycle for developer</a:t>
          </a:r>
        </a:p>
      </dgm:t>
    </dgm:pt>
    <dgm:pt modelId="{1AD72E7A-3125-4D6B-9A1C-3703BFBDBB57}" type="parTrans" cxnId="{D2C99657-FFC5-4642-8E40-4E355BC47533}">
      <dgm:prSet/>
      <dgm:spPr/>
      <dgm:t>
        <a:bodyPr/>
        <a:lstStyle/>
        <a:p>
          <a:endParaRPr lang="en-US"/>
        </a:p>
      </dgm:t>
    </dgm:pt>
    <dgm:pt modelId="{E0E5BE00-E8C6-490D-AEE8-E63721A955AE}" type="sibTrans" cxnId="{D2C99657-FFC5-4642-8E40-4E355BC47533}">
      <dgm:prSet/>
      <dgm:spPr/>
      <dgm:t>
        <a:bodyPr/>
        <a:lstStyle/>
        <a:p>
          <a:endParaRPr lang="en-US"/>
        </a:p>
      </dgm:t>
    </dgm:pt>
    <dgm:pt modelId="{CB110A43-73BC-45F2-A1FD-5F37DDF52424}">
      <dgm:prSet/>
      <dgm:spPr/>
      <dgm:t>
        <a:bodyPr/>
        <a:lstStyle/>
        <a:p>
          <a:pPr>
            <a:lnSpc>
              <a:spcPct val="100000"/>
            </a:lnSpc>
          </a:pPr>
          <a:r>
            <a:rPr lang="en-US" dirty="0"/>
            <a:t>Proof of “working”</a:t>
          </a:r>
        </a:p>
      </dgm:t>
    </dgm:pt>
    <dgm:pt modelId="{023262B8-267B-4C96-961E-4982060E1127}" type="parTrans" cxnId="{103BA3DF-76F2-4573-8CF9-4F6B8BA961B3}">
      <dgm:prSet/>
      <dgm:spPr/>
      <dgm:t>
        <a:bodyPr/>
        <a:lstStyle/>
        <a:p>
          <a:endParaRPr lang="en-US"/>
        </a:p>
      </dgm:t>
    </dgm:pt>
    <dgm:pt modelId="{C0B95E14-DFF9-44FC-9063-C40447648D7D}" type="sibTrans" cxnId="{103BA3DF-76F2-4573-8CF9-4F6B8BA961B3}">
      <dgm:prSet/>
      <dgm:spPr/>
      <dgm:t>
        <a:bodyPr/>
        <a:lstStyle/>
        <a:p>
          <a:endParaRPr lang="en-US"/>
        </a:p>
      </dgm:t>
    </dgm:pt>
    <dgm:pt modelId="{F07B91DC-6037-45BF-BE74-AA841E5A1566}">
      <dgm:prSet/>
      <dgm:spPr/>
      <dgm:t>
        <a:bodyPr/>
        <a:lstStyle/>
        <a:p>
          <a:pPr>
            <a:lnSpc>
              <a:spcPct val="100000"/>
            </a:lnSpc>
          </a:pPr>
          <a:r>
            <a:rPr lang="en-US" dirty="0"/>
            <a:t>Insulator that allows </a:t>
          </a:r>
        </a:p>
      </dgm:t>
    </dgm:pt>
    <dgm:pt modelId="{ED756DCF-FD66-4B13-8036-443F5DCD86B8}" type="parTrans" cxnId="{3D9088E9-9186-4896-AE82-4D93866C315D}">
      <dgm:prSet/>
      <dgm:spPr/>
      <dgm:t>
        <a:bodyPr/>
        <a:lstStyle/>
        <a:p>
          <a:endParaRPr lang="en-US"/>
        </a:p>
      </dgm:t>
    </dgm:pt>
    <dgm:pt modelId="{C7FA21ED-E075-461D-B68C-DA20FC5739B9}" type="sibTrans" cxnId="{3D9088E9-9186-4896-AE82-4D93866C315D}">
      <dgm:prSet/>
      <dgm:spPr/>
      <dgm:t>
        <a:bodyPr/>
        <a:lstStyle/>
        <a:p>
          <a:endParaRPr lang="en-US"/>
        </a:p>
      </dgm:t>
    </dgm:pt>
    <dgm:pt modelId="{F9384378-21BD-4DD8-935A-02853B341ED3}">
      <dgm:prSet/>
      <dgm:spPr/>
      <dgm:t>
        <a:bodyPr/>
        <a:lstStyle/>
        <a:p>
          <a:pPr>
            <a:lnSpc>
              <a:spcPct val="100000"/>
            </a:lnSpc>
          </a:pPr>
          <a:r>
            <a:rPr lang="en-US" dirty="0"/>
            <a:t>refactoring and code optimizations</a:t>
          </a:r>
        </a:p>
      </dgm:t>
    </dgm:pt>
    <dgm:pt modelId="{BAFB5906-96BB-4C74-8C05-EA5AAE5BBC1B}" type="parTrans" cxnId="{C511CD23-C153-4F45-A872-FF2E466545B4}">
      <dgm:prSet/>
      <dgm:spPr/>
      <dgm:t>
        <a:bodyPr/>
        <a:lstStyle/>
        <a:p>
          <a:endParaRPr lang="en-US"/>
        </a:p>
      </dgm:t>
    </dgm:pt>
    <dgm:pt modelId="{2DD10797-938E-4143-A7F5-75D5DCBD883C}" type="sibTrans" cxnId="{C511CD23-C153-4F45-A872-FF2E466545B4}">
      <dgm:prSet/>
      <dgm:spPr/>
      <dgm:t>
        <a:bodyPr/>
        <a:lstStyle/>
        <a:p>
          <a:endParaRPr lang="en-US"/>
        </a:p>
      </dgm:t>
    </dgm:pt>
    <dgm:pt modelId="{DBAAA5B8-070E-4797-982C-5C7314687F9E}">
      <dgm:prSet/>
      <dgm:spPr/>
      <dgm:t>
        <a:bodyPr/>
        <a:lstStyle/>
        <a:p>
          <a:pPr>
            <a:lnSpc>
              <a:spcPct val="100000"/>
            </a:lnSpc>
          </a:pPr>
          <a:r>
            <a:rPr lang="en-US" dirty="0"/>
            <a:t>technical upgrades</a:t>
          </a:r>
        </a:p>
      </dgm:t>
    </dgm:pt>
    <dgm:pt modelId="{DE15B714-BD3A-4935-806B-4E4B1A3E8E34}" type="parTrans" cxnId="{8D5345E7-BA79-4F8D-BA1A-43CF2CB6C5CB}">
      <dgm:prSet/>
      <dgm:spPr/>
      <dgm:t>
        <a:bodyPr/>
        <a:lstStyle/>
        <a:p>
          <a:endParaRPr lang="en-US"/>
        </a:p>
      </dgm:t>
    </dgm:pt>
    <dgm:pt modelId="{34C6344E-118C-4041-A26D-D3641196789B}" type="sibTrans" cxnId="{8D5345E7-BA79-4F8D-BA1A-43CF2CB6C5CB}">
      <dgm:prSet/>
      <dgm:spPr/>
      <dgm:t>
        <a:bodyPr/>
        <a:lstStyle/>
        <a:p>
          <a:endParaRPr lang="en-US"/>
        </a:p>
      </dgm:t>
    </dgm:pt>
    <dgm:pt modelId="{B5DB614E-1041-4F1F-8C8F-A1511F75CDDE}">
      <dgm:prSet/>
      <dgm:spPr/>
      <dgm:t>
        <a:bodyPr/>
        <a:lstStyle/>
        <a:p>
          <a:pPr>
            <a:lnSpc>
              <a:spcPct val="100000"/>
            </a:lnSpc>
          </a:pPr>
          <a:r>
            <a:rPr lang="en-US" dirty="0"/>
            <a:t>Regression detector </a:t>
          </a:r>
        </a:p>
      </dgm:t>
    </dgm:pt>
    <dgm:pt modelId="{F5327120-F65C-41C3-9237-9F405B3562D7}" type="parTrans" cxnId="{030AB87D-2382-4EB1-BAE5-655F5AF74812}">
      <dgm:prSet/>
      <dgm:spPr/>
      <dgm:t>
        <a:bodyPr/>
        <a:lstStyle/>
        <a:p>
          <a:endParaRPr lang="en-US"/>
        </a:p>
      </dgm:t>
    </dgm:pt>
    <dgm:pt modelId="{128FF888-CC07-4C8A-80BB-02A46C42EDF3}" type="sibTrans" cxnId="{030AB87D-2382-4EB1-BAE5-655F5AF74812}">
      <dgm:prSet/>
      <dgm:spPr/>
      <dgm:t>
        <a:bodyPr/>
        <a:lstStyle/>
        <a:p>
          <a:endParaRPr lang="en-US"/>
        </a:p>
      </dgm:t>
    </dgm:pt>
    <dgm:pt modelId="{5D503B5D-45FE-4437-94D8-2E526D44A6B2}">
      <dgm:prSet/>
      <dgm:spPr/>
      <dgm:t>
        <a:bodyPr/>
        <a:lstStyle/>
        <a:p>
          <a:pPr>
            <a:lnSpc>
              <a:spcPct val="100000"/>
            </a:lnSpc>
          </a:pPr>
          <a:r>
            <a:rPr lang="en-US" dirty="0"/>
            <a:t>for things changed</a:t>
          </a:r>
        </a:p>
      </dgm:t>
    </dgm:pt>
    <dgm:pt modelId="{EFD71F62-57CD-4F24-BC75-6A699D083C4C}" type="parTrans" cxnId="{45798BF3-0667-4309-9D6F-4897BFD0763D}">
      <dgm:prSet/>
      <dgm:spPr/>
      <dgm:t>
        <a:bodyPr/>
        <a:lstStyle/>
        <a:p>
          <a:endParaRPr lang="en-US"/>
        </a:p>
      </dgm:t>
    </dgm:pt>
    <dgm:pt modelId="{5BBC7F46-BACB-49E4-A7B1-386715BCDC8E}" type="sibTrans" cxnId="{45798BF3-0667-4309-9D6F-4897BFD0763D}">
      <dgm:prSet/>
      <dgm:spPr/>
      <dgm:t>
        <a:bodyPr/>
        <a:lstStyle/>
        <a:p>
          <a:endParaRPr lang="en-US"/>
        </a:p>
      </dgm:t>
    </dgm:pt>
    <dgm:pt modelId="{8AC6D852-6498-4E83-BFB7-FFEC3A1B8B18}">
      <dgm:prSet/>
      <dgm:spPr/>
      <dgm:t>
        <a:bodyPr/>
        <a:lstStyle/>
        <a:p>
          <a:pPr>
            <a:lnSpc>
              <a:spcPct val="100000"/>
            </a:lnSpc>
          </a:pPr>
          <a:r>
            <a:rPr lang="en-US"/>
            <a:t>Health indicator &amp; Smoke detector</a:t>
          </a:r>
        </a:p>
      </dgm:t>
    </dgm:pt>
    <dgm:pt modelId="{1702FCDC-5D51-440A-B787-DDD9C547A3E7}" type="parTrans" cxnId="{91A4B37C-A400-4BD1-A48D-FDBEDBF1835D}">
      <dgm:prSet/>
      <dgm:spPr/>
      <dgm:t>
        <a:bodyPr/>
        <a:lstStyle/>
        <a:p>
          <a:endParaRPr lang="en-US"/>
        </a:p>
      </dgm:t>
    </dgm:pt>
    <dgm:pt modelId="{45E39DD2-1B5F-44D2-B25C-1932716AF55E}" type="sibTrans" cxnId="{91A4B37C-A400-4BD1-A48D-FDBEDBF1835D}">
      <dgm:prSet/>
      <dgm:spPr/>
      <dgm:t>
        <a:bodyPr/>
        <a:lstStyle/>
        <a:p>
          <a:endParaRPr lang="en-US"/>
        </a:p>
      </dgm:t>
    </dgm:pt>
    <dgm:pt modelId="{85F5022B-EEA9-4E4B-9ACA-D38D2701A110}">
      <dgm:prSet/>
      <dgm:spPr/>
      <dgm:t>
        <a:bodyPr/>
        <a:lstStyle/>
        <a:p>
          <a:pPr>
            <a:lnSpc>
              <a:spcPct val="100000"/>
            </a:lnSpc>
          </a:pPr>
          <a:r>
            <a:rPr lang="en-US"/>
            <a:t>Reference for (re)using code</a:t>
          </a:r>
        </a:p>
      </dgm:t>
    </dgm:pt>
    <dgm:pt modelId="{45942F96-E15F-46CD-9154-560AF178BEFA}" type="parTrans" cxnId="{855AFE58-FE83-421C-9F7E-8D7BEB93B82D}">
      <dgm:prSet/>
      <dgm:spPr/>
      <dgm:t>
        <a:bodyPr/>
        <a:lstStyle/>
        <a:p>
          <a:endParaRPr lang="en-US"/>
        </a:p>
      </dgm:t>
    </dgm:pt>
    <dgm:pt modelId="{1ED1FC9B-51C3-4B55-9562-913C8B736D0F}" type="sibTrans" cxnId="{855AFE58-FE83-421C-9F7E-8D7BEB93B82D}">
      <dgm:prSet/>
      <dgm:spPr/>
      <dgm:t>
        <a:bodyPr/>
        <a:lstStyle/>
        <a:p>
          <a:endParaRPr lang="en-US"/>
        </a:p>
      </dgm:t>
    </dgm:pt>
    <dgm:pt modelId="{F42284E5-C874-44D9-8511-43E14C2323F4}">
      <dgm:prSet/>
      <dgm:spPr/>
      <dgm:t>
        <a:bodyPr/>
        <a:lstStyle/>
        <a:p>
          <a:pPr>
            <a:lnSpc>
              <a:spcPct val="100000"/>
            </a:lnSpc>
          </a:pPr>
          <a:r>
            <a:rPr lang="en-US"/>
            <a:t>and </a:t>
          </a:r>
          <a:r>
            <a:rPr lang="en-US" dirty="0"/>
            <a:t>things unchanged but impacted by changes</a:t>
          </a:r>
        </a:p>
      </dgm:t>
    </dgm:pt>
    <dgm:pt modelId="{A331812F-9771-4CD6-9DCC-D47AE0018343}" type="parTrans" cxnId="{DDC21CE8-343F-4609-BEBF-EC1BC3B92DED}">
      <dgm:prSet/>
      <dgm:spPr/>
      <dgm:t>
        <a:bodyPr/>
        <a:lstStyle/>
        <a:p>
          <a:endParaRPr lang="en-US"/>
        </a:p>
      </dgm:t>
    </dgm:pt>
    <dgm:pt modelId="{1EBF9BC5-D9FE-4AEC-851F-7C79CA24DCFF}" type="sibTrans" cxnId="{DDC21CE8-343F-4609-BEBF-EC1BC3B92DED}">
      <dgm:prSet/>
      <dgm:spPr/>
      <dgm:t>
        <a:bodyPr/>
        <a:lstStyle/>
        <a:p>
          <a:endParaRPr lang="en-US"/>
        </a:p>
      </dgm:t>
    </dgm:pt>
    <dgm:pt modelId="{4DB73943-F4AA-4820-8D85-BABE8F82DBA7}" type="pres">
      <dgm:prSet presAssocID="{073035B5-018A-423B-8F26-FB47DA66ED65}" presName="root" presStyleCnt="0">
        <dgm:presLayoutVars>
          <dgm:dir/>
          <dgm:resizeHandles val="exact"/>
        </dgm:presLayoutVars>
      </dgm:prSet>
      <dgm:spPr/>
    </dgm:pt>
    <dgm:pt modelId="{3C12B5EF-641C-4701-9EAD-93E85EAC40F4}" type="pres">
      <dgm:prSet presAssocID="{C467F65E-BCF7-4828-AB3E-EABCC95BDA47}" presName="compNode" presStyleCnt="0"/>
      <dgm:spPr/>
    </dgm:pt>
    <dgm:pt modelId="{664F87C0-3CF3-4F4A-A1FD-331876655C01}" type="pres">
      <dgm:prSet presAssocID="{C467F65E-BCF7-4828-AB3E-EABCC95BDA47}" presName="bgRect" presStyleLbl="bgShp" presStyleIdx="0" presStyleCnt="7"/>
      <dgm:spPr/>
    </dgm:pt>
    <dgm:pt modelId="{A02D55A7-5A36-45ED-8BC2-DCDD721695F7}" type="pres">
      <dgm:prSet presAssocID="{C467F65E-BCF7-4828-AB3E-EABCC95BDA4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950D2043-B9C2-4D1C-94AA-8306220404E1}" type="pres">
      <dgm:prSet presAssocID="{C467F65E-BCF7-4828-AB3E-EABCC95BDA47}" presName="spaceRect" presStyleCnt="0"/>
      <dgm:spPr/>
    </dgm:pt>
    <dgm:pt modelId="{0BF8FFFE-4ED6-422A-BB7A-48954E970CCE}" type="pres">
      <dgm:prSet presAssocID="{C467F65E-BCF7-4828-AB3E-EABCC95BDA47}" presName="parTx" presStyleLbl="revTx" presStyleIdx="0" presStyleCnt="9">
        <dgm:presLayoutVars>
          <dgm:chMax val="0"/>
          <dgm:chPref val="0"/>
        </dgm:presLayoutVars>
      </dgm:prSet>
      <dgm:spPr/>
    </dgm:pt>
    <dgm:pt modelId="{F70FFC9E-4A11-490B-8602-BAE99C460BA5}" type="pres">
      <dgm:prSet presAssocID="{80521FBD-D667-496E-9DE8-BE54B19031B9}" presName="sibTrans" presStyleCnt="0"/>
      <dgm:spPr/>
    </dgm:pt>
    <dgm:pt modelId="{D65318F5-DF8A-4918-8B17-64C7A494B527}" type="pres">
      <dgm:prSet presAssocID="{D5757E1F-99E9-4993-9A29-CCF5F31BB504}" presName="compNode" presStyleCnt="0"/>
      <dgm:spPr/>
    </dgm:pt>
    <dgm:pt modelId="{87CBA29B-6FA3-4768-8D48-42EC8A19921C}" type="pres">
      <dgm:prSet presAssocID="{D5757E1F-99E9-4993-9A29-CCF5F31BB504}" presName="bgRect" presStyleLbl="bgShp" presStyleIdx="1" presStyleCnt="7"/>
      <dgm:spPr/>
    </dgm:pt>
    <dgm:pt modelId="{BDFB840D-A853-415B-A75F-DCBCD74FD494}" type="pres">
      <dgm:prSet presAssocID="{D5757E1F-99E9-4993-9A29-CCF5F31BB50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8946F153-C38D-4A23-B51E-2DDAFACF2846}" type="pres">
      <dgm:prSet presAssocID="{D5757E1F-99E9-4993-9A29-CCF5F31BB504}" presName="spaceRect" presStyleCnt="0"/>
      <dgm:spPr/>
    </dgm:pt>
    <dgm:pt modelId="{274A08BA-3370-4CD4-B222-4859FCD2BCDC}" type="pres">
      <dgm:prSet presAssocID="{D5757E1F-99E9-4993-9A29-CCF5F31BB504}" presName="parTx" presStyleLbl="revTx" presStyleIdx="1" presStyleCnt="9">
        <dgm:presLayoutVars>
          <dgm:chMax val="0"/>
          <dgm:chPref val="0"/>
        </dgm:presLayoutVars>
      </dgm:prSet>
      <dgm:spPr/>
    </dgm:pt>
    <dgm:pt modelId="{114F51F4-2058-44E6-8348-35B051228384}" type="pres">
      <dgm:prSet presAssocID="{E0E5BE00-E8C6-490D-AEE8-E63721A955AE}" presName="sibTrans" presStyleCnt="0"/>
      <dgm:spPr/>
    </dgm:pt>
    <dgm:pt modelId="{7ADF1961-B379-47DE-B335-D45A4909D6FA}" type="pres">
      <dgm:prSet presAssocID="{CB110A43-73BC-45F2-A1FD-5F37DDF52424}" presName="compNode" presStyleCnt="0"/>
      <dgm:spPr/>
    </dgm:pt>
    <dgm:pt modelId="{854A1121-E43F-45EB-AA18-1A4813D9243E}" type="pres">
      <dgm:prSet presAssocID="{CB110A43-73BC-45F2-A1FD-5F37DDF52424}" presName="bgRect" presStyleLbl="bgShp" presStyleIdx="2" presStyleCnt="7"/>
      <dgm:spPr/>
    </dgm:pt>
    <dgm:pt modelId="{CA901047-0D67-49AB-95CC-3F782DF99F5C}" type="pres">
      <dgm:prSet presAssocID="{CB110A43-73BC-45F2-A1FD-5F37DDF5242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8A1E7D38-F61A-4D5A-93A7-307367EEF869}" type="pres">
      <dgm:prSet presAssocID="{CB110A43-73BC-45F2-A1FD-5F37DDF52424}" presName="spaceRect" presStyleCnt="0"/>
      <dgm:spPr/>
    </dgm:pt>
    <dgm:pt modelId="{7422D9BC-E79A-4535-AA24-B103B3239699}" type="pres">
      <dgm:prSet presAssocID="{CB110A43-73BC-45F2-A1FD-5F37DDF52424}" presName="parTx" presStyleLbl="revTx" presStyleIdx="2" presStyleCnt="9">
        <dgm:presLayoutVars>
          <dgm:chMax val="0"/>
          <dgm:chPref val="0"/>
        </dgm:presLayoutVars>
      </dgm:prSet>
      <dgm:spPr/>
    </dgm:pt>
    <dgm:pt modelId="{809DD4F4-ECB9-4EED-BDED-499BBF276BF5}" type="pres">
      <dgm:prSet presAssocID="{C0B95E14-DFF9-44FC-9063-C40447648D7D}" presName="sibTrans" presStyleCnt="0"/>
      <dgm:spPr/>
    </dgm:pt>
    <dgm:pt modelId="{4D081074-D78C-412B-8CD3-48C669616A2F}" type="pres">
      <dgm:prSet presAssocID="{F07B91DC-6037-45BF-BE74-AA841E5A1566}" presName="compNode" presStyleCnt="0"/>
      <dgm:spPr/>
    </dgm:pt>
    <dgm:pt modelId="{D9ACCA29-FE63-41C7-AD9D-4BD6AD96961F}" type="pres">
      <dgm:prSet presAssocID="{F07B91DC-6037-45BF-BE74-AA841E5A1566}" presName="bgRect" presStyleLbl="bgShp" presStyleIdx="3" presStyleCnt="7"/>
      <dgm:spPr/>
    </dgm:pt>
    <dgm:pt modelId="{F4E74241-CEAF-453F-8B65-24B795F40F3A}" type="pres">
      <dgm:prSet presAssocID="{F07B91DC-6037-45BF-BE74-AA841E5A156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9DE25C5-F14F-49C4-A25C-3C942B17A662}" type="pres">
      <dgm:prSet presAssocID="{F07B91DC-6037-45BF-BE74-AA841E5A1566}" presName="spaceRect" presStyleCnt="0"/>
      <dgm:spPr/>
    </dgm:pt>
    <dgm:pt modelId="{D53818DB-1D12-4F28-B97D-A863C7D0F079}" type="pres">
      <dgm:prSet presAssocID="{F07B91DC-6037-45BF-BE74-AA841E5A1566}" presName="parTx" presStyleLbl="revTx" presStyleIdx="3" presStyleCnt="9">
        <dgm:presLayoutVars>
          <dgm:chMax val="0"/>
          <dgm:chPref val="0"/>
        </dgm:presLayoutVars>
      </dgm:prSet>
      <dgm:spPr/>
    </dgm:pt>
    <dgm:pt modelId="{BEC45568-0AFF-4246-99CB-E2E51D60B4A0}" type="pres">
      <dgm:prSet presAssocID="{F07B91DC-6037-45BF-BE74-AA841E5A1566}" presName="desTx" presStyleLbl="revTx" presStyleIdx="4" presStyleCnt="9">
        <dgm:presLayoutVars/>
      </dgm:prSet>
      <dgm:spPr/>
    </dgm:pt>
    <dgm:pt modelId="{417B8A79-1C34-4D03-ACD8-1E48C971F082}" type="pres">
      <dgm:prSet presAssocID="{C7FA21ED-E075-461D-B68C-DA20FC5739B9}" presName="sibTrans" presStyleCnt="0"/>
      <dgm:spPr/>
    </dgm:pt>
    <dgm:pt modelId="{1D9271C7-6E59-498F-BC29-6ECE720C0AC2}" type="pres">
      <dgm:prSet presAssocID="{B5DB614E-1041-4F1F-8C8F-A1511F75CDDE}" presName="compNode" presStyleCnt="0"/>
      <dgm:spPr/>
    </dgm:pt>
    <dgm:pt modelId="{6C505001-F5FA-4DE3-BE9E-0CDCDB259DEC}" type="pres">
      <dgm:prSet presAssocID="{B5DB614E-1041-4F1F-8C8F-A1511F75CDDE}" presName="bgRect" presStyleLbl="bgShp" presStyleIdx="4" presStyleCnt="7"/>
      <dgm:spPr/>
    </dgm:pt>
    <dgm:pt modelId="{8D3F9597-A817-4972-8DEE-1DB4E9931D05}" type="pres">
      <dgm:prSet presAssocID="{B5DB614E-1041-4F1F-8C8F-A1511F75CDD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wnward trend"/>
        </a:ext>
      </dgm:extLst>
    </dgm:pt>
    <dgm:pt modelId="{0E7E541A-2958-4936-B52F-1F971CAAFFDF}" type="pres">
      <dgm:prSet presAssocID="{B5DB614E-1041-4F1F-8C8F-A1511F75CDDE}" presName="spaceRect" presStyleCnt="0"/>
      <dgm:spPr/>
    </dgm:pt>
    <dgm:pt modelId="{7265ADA6-B37A-47C7-84B0-A0D54EFC7197}" type="pres">
      <dgm:prSet presAssocID="{B5DB614E-1041-4F1F-8C8F-A1511F75CDDE}" presName="parTx" presStyleLbl="revTx" presStyleIdx="5" presStyleCnt="9">
        <dgm:presLayoutVars>
          <dgm:chMax val="0"/>
          <dgm:chPref val="0"/>
        </dgm:presLayoutVars>
      </dgm:prSet>
      <dgm:spPr/>
    </dgm:pt>
    <dgm:pt modelId="{553093DE-8404-49A6-BC64-9E22067167E7}" type="pres">
      <dgm:prSet presAssocID="{B5DB614E-1041-4F1F-8C8F-A1511F75CDDE}" presName="desTx" presStyleLbl="revTx" presStyleIdx="6" presStyleCnt="9">
        <dgm:presLayoutVars/>
      </dgm:prSet>
      <dgm:spPr/>
    </dgm:pt>
    <dgm:pt modelId="{70248978-8D89-4AC6-8C39-59DB8015B354}" type="pres">
      <dgm:prSet presAssocID="{128FF888-CC07-4C8A-80BB-02A46C42EDF3}" presName="sibTrans" presStyleCnt="0"/>
      <dgm:spPr/>
    </dgm:pt>
    <dgm:pt modelId="{A1795CE9-4A0C-47FF-AB2D-EFA5142A6308}" type="pres">
      <dgm:prSet presAssocID="{8AC6D852-6498-4E83-BFB7-FFEC3A1B8B18}" presName="compNode" presStyleCnt="0"/>
      <dgm:spPr/>
    </dgm:pt>
    <dgm:pt modelId="{89F10073-5D49-41A4-BA48-F386E780F0A0}" type="pres">
      <dgm:prSet presAssocID="{8AC6D852-6498-4E83-BFB7-FFEC3A1B8B18}" presName="bgRect" presStyleLbl="bgShp" presStyleIdx="5" presStyleCnt="7"/>
      <dgm:spPr/>
    </dgm:pt>
    <dgm:pt modelId="{D990DAD5-29D2-4457-9DFC-039E888B2CD8}" type="pres">
      <dgm:prSet presAssocID="{8AC6D852-6498-4E83-BFB7-FFEC3A1B8B1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oking"/>
        </a:ext>
      </dgm:extLst>
    </dgm:pt>
    <dgm:pt modelId="{104DC785-C8C1-42CE-B242-5CE617D9BE63}" type="pres">
      <dgm:prSet presAssocID="{8AC6D852-6498-4E83-BFB7-FFEC3A1B8B18}" presName="spaceRect" presStyleCnt="0"/>
      <dgm:spPr/>
    </dgm:pt>
    <dgm:pt modelId="{26B208C7-F509-484F-B3A3-0C49224EEDDD}" type="pres">
      <dgm:prSet presAssocID="{8AC6D852-6498-4E83-BFB7-FFEC3A1B8B18}" presName="parTx" presStyleLbl="revTx" presStyleIdx="7" presStyleCnt="9">
        <dgm:presLayoutVars>
          <dgm:chMax val="0"/>
          <dgm:chPref val="0"/>
        </dgm:presLayoutVars>
      </dgm:prSet>
      <dgm:spPr/>
    </dgm:pt>
    <dgm:pt modelId="{CEBA0484-2C72-409C-868E-7E166BC462AD}" type="pres">
      <dgm:prSet presAssocID="{45E39DD2-1B5F-44D2-B25C-1932716AF55E}" presName="sibTrans" presStyleCnt="0"/>
      <dgm:spPr/>
    </dgm:pt>
    <dgm:pt modelId="{33B5CE13-0E27-45ED-A5D8-BFF238A500B0}" type="pres">
      <dgm:prSet presAssocID="{85F5022B-EEA9-4E4B-9ACA-D38D2701A110}" presName="compNode" presStyleCnt="0"/>
      <dgm:spPr/>
    </dgm:pt>
    <dgm:pt modelId="{98ADC71C-5B46-4D9D-ADDA-5EC2D52D36C1}" type="pres">
      <dgm:prSet presAssocID="{85F5022B-EEA9-4E4B-9ACA-D38D2701A110}" presName="bgRect" presStyleLbl="bgShp" presStyleIdx="6" presStyleCnt="7"/>
      <dgm:spPr/>
    </dgm:pt>
    <dgm:pt modelId="{28AAD5A3-00C9-40A6-BBE6-3EB03111BD9B}" type="pres">
      <dgm:prSet presAssocID="{85F5022B-EEA9-4E4B-9ACA-D38D2701A11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code"/>
        </a:ext>
      </dgm:extLst>
    </dgm:pt>
    <dgm:pt modelId="{E2530762-E536-4168-8439-0584EDDC35EB}" type="pres">
      <dgm:prSet presAssocID="{85F5022B-EEA9-4E4B-9ACA-D38D2701A110}" presName="spaceRect" presStyleCnt="0"/>
      <dgm:spPr/>
    </dgm:pt>
    <dgm:pt modelId="{1022B840-6701-4628-B3AA-2CB5D7860E3C}" type="pres">
      <dgm:prSet presAssocID="{85F5022B-EEA9-4E4B-9ACA-D38D2701A110}" presName="parTx" presStyleLbl="revTx" presStyleIdx="8" presStyleCnt="9">
        <dgm:presLayoutVars>
          <dgm:chMax val="0"/>
          <dgm:chPref val="0"/>
        </dgm:presLayoutVars>
      </dgm:prSet>
      <dgm:spPr/>
    </dgm:pt>
  </dgm:ptLst>
  <dgm:cxnLst>
    <dgm:cxn modelId="{E7F52901-6A58-4EDE-A529-C49CA5097AE2}" type="presOf" srcId="{F9384378-21BD-4DD8-935A-02853B341ED3}" destId="{BEC45568-0AFF-4246-99CB-E2E51D60B4A0}" srcOrd="0" destOrd="0" presId="urn:microsoft.com/office/officeart/2018/2/layout/IconVerticalSolidList"/>
    <dgm:cxn modelId="{1AFEEE08-24C0-4084-BB1F-234B07EAD4A6}" type="presOf" srcId="{073035B5-018A-423B-8F26-FB47DA66ED65}" destId="{4DB73943-F4AA-4820-8D85-BABE8F82DBA7}" srcOrd="0" destOrd="0" presId="urn:microsoft.com/office/officeart/2018/2/layout/IconVerticalSolidList"/>
    <dgm:cxn modelId="{C90ACC23-93E5-4659-B0CA-B04190B5EC6D}" type="presOf" srcId="{C467F65E-BCF7-4828-AB3E-EABCC95BDA47}" destId="{0BF8FFFE-4ED6-422A-BB7A-48954E970CCE}" srcOrd="0" destOrd="0" presId="urn:microsoft.com/office/officeart/2018/2/layout/IconVerticalSolidList"/>
    <dgm:cxn modelId="{C511CD23-C153-4F45-A872-FF2E466545B4}" srcId="{F07B91DC-6037-45BF-BE74-AA841E5A1566}" destId="{F9384378-21BD-4DD8-935A-02853B341ED3}" srcOrd="0" destOrd="0" parTransId="{BAFB5906-96BB-4C74-8C05-EA5AAE5BBC1B}" sibTransId="{2DD10797-938E-4143-A7F5-75D5DCBD883C}"/>
    <dgm:cxn modelId="{F998FD60-2AC9-46B4-8953-4971FF555DD0}" type="presOf" srcId="{DBAAA5B8-070E-4797-982C-5C7314687F9E}" destId="{BEC45568-0AFF-4246-99CB-E2E51D60B4A0}" srcOrd="0" destOrd="1" presId="urn:microsoft.com/office/officeart/2018/2/layout/IconVerticalSolidList"/>
    <dgm:cxn modelId="{E44A3162-F39A-4939-9FED-E022AD035104}" type="presOf" srcId="{F42284E5-C874-44D9-8511-43E14C2323F4}" destId="{553093DE-8404-49A6-BC64-9E22067167E7}" srcOrd="0" destOrd="1" presId="urn:microsoft.com/office/officeart/2018/2/layout/IconVerticalSolidList"/>
    <dgm:cxn modelId="{E762DB50-A5C8-4D39-A99E-656684270A63}" type="presOf" srcId="{F07B91DC-6037-45BF-BE74-AA841E5A1566}" destId="{D53818DB-1D12-4F28-B97D-A863C7D0F079}" srcOrd="0" destOrd="0" presId="urn:microsoft.com/office/officeart/2018/2/layout/IconVerticalSolidList"/>
    <dgm:cxn modelId="{D84DE356-22E8-4794-8C01-DE67DF31493A}" srcId="{073035B5-018A-423B-8F26-FB47DA66ED65}" destId="{C467F65E-BCF7-4828-AB3E-EABCC95BDA47}" srcOrd="0" destOrd="0" parTransId="{F374AFBC-E0D3-4238-BAB3-9FD2D91CC4DF}" sibTransId="{80521FBD-D667-496E-9DE8-BE54B19031B9}"/>
    <dgm:cxn modelId="{D2C99657-FFC5-4642-8E40-4E355BC47533}" srcId="{073035B5-018A-423B-8F26-FB47DA66ED65}" destId="{D5757E1F-99E9-4993-9A29-CCF5F31BB504}" srcOrd="1" destOrd="0" parTransId="{1AD72E7A-3125-4D6B-9A1C-3703BFBDBB57}" sibTransId="{E0E5BE00-E8C6-490D-AEE8-E63721A955AE}"/>
    <dgm:cxn modelId="{855AFE58-FE83-421C-9F7E-8D7BEB93B82D}" srcId="{073035B5-018A-423B-8F26-FB47DA66ED65}" destId="{85F5022B-EEA9-4E4B-9ACA-D38D2701A110}" srcOrd="6" destOrd="0" parTransId="{45942F96-E15F-46CD-9154-560AF178BEFA}" sibTransId="{1ED1FC9B-51C3-4B55-9562-913C8B736D0F}"/>
    <dgm:cxn modelId="{91A4B37C-A400-4BD1-A48D-FDBEDBF1835D}" srcId="{073035B5-018A-423B-8F26-FB47DA66ED65}" destId="{8AC6D852-6498-4E83-BFB7-FFEC3A1B8B18}" srcOrd="5" destOrd="0" parTransId="{1702FCDC-5D51-440A-B787-DDD9C547A3E7}" sibTransId="{45E39DD2-1B5F-44D2-B25C-1932716AF55E}"/>
    <dgm:cxn modelId="{030AB87D-2382-4EB1-BAE5-655F5AF74812}" srcId="{073035B5-018A-423B-8F26-FB47DA66ED65}" destId="{B5DB614E-1041-4F1F-8C8F-A1511F75CDDE}" srcOrd="4" destOrd="0" parTransId="{F5327120-F65C-41C3-9237-9F405B3562D7}" sibTransId="{128FF888-CC07-4C8A-80BB-02A46C42EDF3}"/>
    <dgm:cxn modelId="{B6F75EAD-93CD-4070-AC95-CC22545F43F2}" type="presOf" srcId="{CB110A43-73BC-45F2-A1FD-5F37DDF52424}" destId="{7422D9BC-E79A-4535-AA24-B103B3239699}" srcOrd="0" destOrd="0" presId="urn:microsoft.com/office/officeart/2018/2/layout/IconVerticalSolidList"/>
    <dgm:cxn modelId="{C5EB39B4-FA9F-40FA-85ED-4F89F71F5AEA}" type="presOf" srcId="{B5DB614E-1041-4F1F-8C8F-A1511F75CDDE}" destId="{7265ADA6-B37A-47C7-84B0-A0D54EFC7197}" srcOrd="0" destOrd="0" presId="urn:microsoft.com/office/officeart/2018/2/layout/IconVerticalSolidList"/>
    <dgm:cxn modelId="{7DE4B9B8-9B5E-462E-83FA-AEA36BD32B2B}" type="presOf" srcId="{8AC6D852-6498-4E83-BFB7-FFEC3A1B8B18}" destId="{26B208C7-F509-484F-B3A3-0C49224EEDDD}" srcOrd="0" destOrd="0" presId="urn:microsoft.com/office/officeart/2018/2/layout/IconVerticalSolidList"/>
    <dgm:cxn modelId="{E07ADABA-B77D-4C04-88E6-4011C4110795}" type="presOf" srcId="{5D503B5D-45FE-4437-94D8-2E526D44A6B2}" destId="{553093DE-8404-49A6-BC64-9E22067167E7}" srcOrd="0" destOrd="0" presId="urn:microsoft.com/office/officeart/2018/2/layout/IconVerticalSolidList"/>
    <dgm:cxn modelId="{30174BD2-CD7E-4900-99D9-ECCC87245DF8}" type="presOf" srcId="{85F5022B-EEA9-4E4B-9ACA-D38D2701A110}" destId="{1022B840-6701-4628-B3AA-2CB5D7860E3C}" srcOrd="0" destOrd="0" presId="urn:microsoft.com/office/officeart/2018/2/layout/IconVerticalSolidList"/>
    <dgm:cxn modelId="{103BA3DF-76F2-4573-8CF9-4F6B8BA961B3}" srcId="{073035B5-018A-423B-8F26-FB47DA66ED65}" destId="{CB110A43-73BC-45F2-A1FD-5F37DDF52424}" srcOrd="2" destOrd="0" parTransId="{023262B8-267B-4C96-961E-4982060E1127}" sibTransId="{C0B95E14-DFF9-44FC-9063-C40447648D7D}"/>
    <dgm:cxn modelId="{8D5345E7-BA79-4F8D-BA1A-43CF2CB6C5CB}" srcId="{F07B91DC-6037-45BF-BE74-AA841E5A1566}" destId="{DBAAA5B8-070E-4797-982C-5C7314687F9E}" srcOrd="1" destOrd="0" parTransId="{DE15B714-BD3A-4935-806B-4E4B1A3E8E34}" sibTransId="{34C6344E-118C-4041-A26D-D3641196789B}"/>
    <dgm:cxn modelId="{DDC21CE8-343F-4609-BEBF-EC1BC3B92DED}" srcId="{B5DB614E-1041-4F1F-8C8F-A1511F75CDDE}" destId="{F42284E5-C874-44D9-8511-43E14C2323F4}" srcOrd="1" destOrd="0" parTransId="{A331812F-9771-4CD6-9DCC-D47AE0018343}" sibTransId="{1EBF9BC5-D9FE-4AEC-851F-7C79CA24DCFF}"/>
    <dgm:cxn modelId="{3D9088E9-9186-4896-AE82-4D93866C315D}" srcId="{073035B5-018A-423B-8F26-FB47DA66ED65}" destId="{F07B91DC-6037-45BF-BE74-AA841E5A1566}" srcOrd="3" destOrd="0" parTransId="{ED756DCF-FD66-4B13-8036-443F5DCD86B8}" sibTransId="{C7FA21ED-E075-461D-B68C-DA20FC5739B9}"/>
    <dgm:cxn modelId="{C86383EA-3368-4900-9F7C-4BAF2C82EC5A}" type="presOf" srcId="{D5757E1F-99E9-4993-9A29-CCF5F31BB504}" destId="{274A08BA-3370-4CD4-B222-4859FCD2BCDC}" srcOrd="0" destOrd="0" presId="urn:microsoft.com/office/officeart/2018/2/layout/IconVerticalSolidList"/>
    <dgm:cxn modelId="{45798BF3-0667-4309-9D6F-4897BFD0763D}" srcId="{B5DB614E-1041-4F1F-8C8F-A1511F75CDDE}" destId="{5D503B5D-45FE-4437-94D8-2E526D44A6B2}" srcOrd="0" destOrd="0" parTransId="{EFD71F62-57CD-4F24-BC75-6A699D083C4C}" sibTransId="{5BBC7F46-BACB-49E4-A7B1-386715BCDC8E}"/>
    <dgm:cxn modelId="{4035CDC1-73EA-4CD2-B51A-465F37BFE175}" type="presParOf" srcId="{4DB73943-F4AA-4820-8D85-BABE8F82DBA7}" destId="{3C12B5EF-641C-4701-9EAD-93E85EAC40F4}" srcOrd="0" destOrd="0" presId="urn:microsoft.com/office/officeart/2018/2/layout/IconVerticalSolidList"/>
    <dgm:cxn modelId="{65DB3A3C-B0E4-4783-8DD1-4BD7D4144C3A}" type="presParOf" srcId="{3C12B5EF-641C-4701-9EAD-93E85EAC40F4}" destId="{664F87C0-3CF3-4F4A-A1FD-331876655C01}" srcOrd="0" destOrd="0" presId="urn:microsoft.com/office/officeart/2018/2/layout/IconVerticalSolidList"/>
    <dgm:cxn modelId="{7C6D7AA3-2CFB-4454-8856-CC1B8D6B66A5}" type="presParOf" srcId="{3C12B5EF-641C-4701-9EAD-93E85EAC40F4}" destId="{A02D55A7-5A36-45ED-8BC2-DCDD721695F7}" srcOrd="1" destOrd="0" presId="urn:microsoft.com/office/officeart/2018/2/layout/IconVerticalSolidList"/>
    <dgm:cxn modelId="{BF3A6805-4251-4C6A-A608-5B41F3A72143}" type="presParOf" srcId="{3C12B5EF-641C-4701-9EAD-93E85EAC40F4}" destId="{950D2043-B9C2-4D1C-94AA-8306220404E1}" srcOrd="2" destOrd="0" presId="urn:microsoft.com/office/officeart/2018/2/layout/IconVerticalSolidList"/>
    <dgm:cxn modelId="{C94BD480-BD6E-492A-9B9B-01D793FAC16E}" type="presParOf" srcId="{3C12B5EF-641C-4701-9EAD-93E85EAC40F4}" destId="{0BF8FFFE-4ED6-422A-BB7A-48954E970CCE}" srcOrd="3" destOrd="0" presId="urn:microsoft.com/office/officeart/2018/2/layout/IconVerticalSolidList"/>
    <dgm:cxn modelId="{C2F810D1-DD75-4E3C-8198-C7D38A7A2166}" type="presParOf" srcId="{4DB73943-F4AA-4820-8D85-BABE8F82DBA7}" destId="{F70FFC9E-4A11-490B-8602-BAE99C460BA5}" srcOrd="1" destOrd="0" presId="urn:microsoft.com/office/officeart/2018/2/layout/IconVerticalSolidList"/>
    <dgm:cxn modelId="{3D59FEE6-DFB3-40A6-957B-3C4DD84DB96A}" type="presParOf" srcId="{4DB73943-F4AA-4820-8D85-BABE8F82DBA7}" destId="{D65318F5-DF8A-4918-8B17-64C7A494B527}" srcOrd="2" destOrd="0" presId="urn:microsoft.com/office/officeart/2018/2/layout/IconVerticalSolidList"/>
    <dgm:cxn modelId="{EA5AC477-7FE0-4CA7-9FFC-52A6937E0A49}" type="presParOf" srcId="{D65318F5-DF8A-4918-8B17-64C7A494B527}" destId="{87CBA29B-6FA3-4768-8D48-42EC8A19921C}" srcOrd="0" destOrd="0" presId="urn:microsoft.com/office/officeart/2018/2/layout/IconVerticalSolidList"/>
    <dgm:cxn modelId="{0685B3D7-545B-43A3-9704-ED6848662B5F}" type="presParOf" srcId="{D65318F5-DF8A-4918-8B17-64C7A494B527}" destId="{BDFB840D-A853-415B-A75F-DCBCD74FD494}" srcOrd="1" destOrd="0" presId="urn:microsoft.com/office/officeart/2018/2/layout/IconVerticalSolidList"/>
    <dgm:cxn modelId="{A63A283D-9C44-4FF2-B45E-5D401E7E3BDF}" type="presParOf" srcId="{D65318F5-DF8A-4918-8B17-64C7A494B527}" destId="{8946F153-C38D-4A23-B51E-2DDAFACF2846}" srcOrd="2" destOrd="0" presId="urn:microsoft.com/office/officeart/2018/2/layout/IconVerticalSolidList"/>
    <dgm:cxn modelId="{6F5427F7-1801-44B5-9E1A-FCD4C7FF731F}" type="presParOf" srcId="{D65318F5-DF8A-4918-8B17-64C7A494B527}" destId="{274A08BA-3370-4CD4-B222-4859FCD2BCDC}" srcOrd="3" destOrd="0" presId="urn:microsoft.com/office/officeart/2018/2/layout/IconVerticalSolidList"/>
    <dgm:cxn modelId="{57D9A314-8912-4040-AA02-3934D91AF93A}" type="presParOf" srcId="{4DB73943-F4AA-4820-8D85-BABE8F82DBA7}" destId="{114F51F4-2058-44E6-8348-35B051228384}" srcOrd="3" destOrd="0" presId="urn:microsoft.com/office/officeart/2018/2/layout/IconVerticalSolidList"/>
    <dgm:cxn modelId="{0A0A1D38-C853-4574-8E62-46C3E53D7134}" type="presParOf" srcId="{4DB73943-F4AA-4820-8D85-BABE8F82DBA7}" destId="{7ADF1961-B379-47DE-B335-D45A4909D6FA}" srcOrd="4" destOrd="0" presId="urn:microsoft.com/office/officeart/2018/2/layout/IconVerticalSolidList"/>
    <dgm:cxn modelId="{84089E8A-727C-4E3D-9322-1F5FF765EF0F}" type="presParOf" srcId="{7ADF1961-B379-47DE-B335-D45A4909D6FA}" destId="{854A1121-E43F-45EB-AA18-1A4813D9243E}" srcOrd="0" destOrd="0" presId="urn:microsoft.com/office/officeart/2018/2/layout/IconVerticalSolidList"/>
    <dgm:cxn modelId="{2DD35448-C178-4DCC-9193-C28E8A6F24BF}" type="presParOf" srcId="{7ADF1961-B379-47DE-B335-D45A4909D6FA}" destId="{CA901047-0D67-49AB-95CC-3F782DF99F5C}" srcOrd="1" destOrd="0" presId="urn:microsoft.com/office/officeart/2018/2/layout/IconVerticalSolidList"/>
    <dgm:cxn modelId="{BC894CBC-D87B-4F58-82AC-5651A4FA572D}" type="presParOf" srcId="{7ADF1961-B379-47DE-B335-D45A4909D6FA}" destId="{8A1E7D38-F61A-4D5A-93A7-307367EEF869}" srcOrd="2" destOrd="0" presId="urn:microsoft.com/office/officeart/2018/2/layout/IconVerticalSolidList"/>
    <dgm:cxn modelId="{6A11259C-87B1-4605-B231-7169E4A97B09}" type="presParOf" srcId="{7ADF1961-B379-47DE-B335-D45A4909D6FA}" destId="{7422D9BC-E79A-4535-AA24-B103B3239699}" srcOrd="3" destOrd="0" presId="urn:microsoft.com/office/officeart/2018/2/layout/IconVerticalSolidList"/>
    <dgm:cxn modelId="{78A3B12F-9C65-4D27-983D-A4125EEB02C4}" type="presParOf" srcId="{4DB73943-F4AA-4820-8D85-BABE8F82DBA7}" destId="{809DD4F4-ECB9-4EED-BDED-499BBF276BF5}" srcOrd="5" destOrd="0" presId="urn:microsoft.com/office/officeart/2018/2/layout/IconVerticalSolidList"/>
    <dgm:cxn modelId="{175627F1-728B-42F3-9599-A4530A729BA3}" type="presParOf" srcId="{4DB73943-F4AA-4820-8D85-BABE8F82DBA7}" destId="{4D081074-D78C-412B-8CD3-48C669616A2F}" srcOrd="6" destOrd="0" presId="urn:microsoft.com/office/officeart/2018/2/layout/IconVerticalSolidList"/>
    <dgm:cxn modelId="{66933A73-ACC0-4F01-8CDE-4DADFA52189E}" type="presParOf" srcId="{4D081074-D78C-412B-8CD3-48C669616A2F}" destId="{D9ACCA29-FE63-41C7-AD9D-4BD6AD96961F}" srcOrd="0" destOrd="0" presId="urn:microsoft.com/office/officeart/2018/2/layout/IconVerticalSolidList"/>
    <dgm:cxn modelId="{9014D43C-046E-4752-A64B-6238F5015F69}" type="presParOf" srcId="{4D081074-D78C-412B-8CD3-48C669616A2F}" destId="{F4E74241-CEAF-453F-8B65-24B795F40F3A}" srcOrd="1" destOrd="0" presId="urn:microsoft.com/office/officeart/2018/2/layout/IconVerticalSolidList"/>
    <dgm:cxn modelId="{5798AA76-4B61-49B3-8D0B-EDC9A335A9D0}" type="presParOf" srcId="{4D081074-D78C-412B-8CD3-48C669616A2F}" destId="{C9DE25C5-F14F-49C4-A25C-3C942B17A662}" srcOrd="2" destOrd="0" presId="urn:microsoft.com/office/officeart/2018/2/layout/IconVerticalSolidList"/>
    <dgm:cxn modelId="{9C297FB3-8048-467F-BAF7-AD63DB653C38}" type="presParOf" srcId="{4D081074-D78C-412B-8CD3-48C669616A2F}" destId="{D53818DB-1D12-4F28-B97D-A863C7D0F079}" srcOrd="3" destOrd="0" presId="urn:microsoft.com/office/officeart/2018/2/layout/IconVerticalSolidList"/>
    <dgm:cxn modelId="{CCE57203-720D-44DA-BEF5-1CBE336F31A0}" type="presParOf" srcId="{4D081074-D78C-412B-8CD3-48C669616A2F}" destId="{BEC45568-0AFF-4246-99CB-E2E51D60B4A0}" srcOrd="4" destOrd="0" presId="urn:microsoft.com/office/officeart/2018/2/layout/IconVerticalSolidList"/>
    <dgm:cxn modelId="{279B46CF-E643-4C9E-B644-D0E42C4C5491}" type="presParOf" srcId="{4DB73943-F4AA-4820-8D85-BABE8F82DBA7}" destId="{417B8A79-1C34-4D03-ACD8-1E48C971F082}" srcOrd="7" destOrd="0" presId="urn:microsoft.com/office/officeart/2018/2/layout/IconVerticalSolidList"/>
    <dgm:cxn modelId="{BF644E97-9E50-4C5A-8210-B9D2F4FEFC32}" type="presParOf" srcId="{4DB73943-F4AA-4820-8D85-BABE8F82DBA7}" destId="{1D9271C7-6E59-498F-BC29-6ECE720C0AC2}" srcOrd="8" destOrd="0" presId="urn:microsoft.com/office/officeart/2018/2/layout/IconVerticalSolidList"/>
    <dgm:cxn modelId="{8E74840A-6718-44E3-8621-160AC0C32117}" type="presParOf" srcId="{1D9271C7-6E59-498F-BC29-6ECE720C0AC2}" destId="{6C505001-F5FA-4DE3-BE9E-0CDCDB259DEC}" srcOrd="0" destOrd="0" presId="urn:microsoft.com/office/officeart/2018/2/layout/IconVerticalSolidList"/>
    <dgm:cxn modelId="{606740DE-14FB-4A20-801F-90578CC25442}" type="presParOf" srcId="{1D9271C7-6E59-498F-BC29-6ECE720C0AC2}" destId="{8D3F9597-A817-4972-8DEE-1DB4E9931D05}" srcOrd="1" destOrd="0" presId="urn:microsoft.com/office/officeart/2018/2/layout/IconVerticalSolidList"/>
    <dgm:cxn modelId="{72327E99-EF67-4E3D-9FAE-66DF5B138B8F}" type="presParOf" srcId="{1D9271C7-6E59-498F-BC29-6ECE720C0AC2}" destId="{0E7E541A-2958-4936-B52F-1F971CAAFFDF}" srcOrd="2" destOrd="0" presId="urn:microsoft.com/office/officeart/2018/2/layout/IconVerticalSolidList"/>
    <dgm:cxn modelId="{D76095B3-4372-4D76-A666-D3262E16364F}" type="presParOf" srcId="{1D9271C7-6E59-498F-BC29-6ECE720C0AC2}" destId="{7265ADA6-B37A-47C7-84B0-A0D54EFC7197}" srcOrd="3" destOrd="0" presId="urn:microsoft.com/office/officeart/2018/2/layout/IconVerticalSolidList"/>
    <dgm:cxn modelId="{1E87EAE2-E4E6-40D4-AC8D-C54028E96567}" type="presParOf" srcId="{1D9271C7-6E59-498F-BC29-6ECE720C0AC2}" destId="{553093DE-8404-49A6-BC64-9E22067167E7}" srcOrd="4" destOrd="0" presId="urn:microsoft.com/office/officeart/2018/2/layout/IconVerticalSolidList"/>
    <dgm:cxn modelId="{55685FA1-3B51-4F78-AF69-0FE44CD2BDC9}" type="presParOf" srcId="{4DB73943-F4AA-4820-8D85-BABE8F82DBA7}" destId="{70248978-8D89-4AC6-8C39-59DB8015B354}" srcOrd="9" destOrd="0" presId="urn:microsoft.com/office/officeart/2018/2/layout/IconVerticalSolidList"/>
    <dgm:cxn modelId="{44E6099A-E597-4CDF-8B3B-4A0C72762B31}" type="presParOf" srcId="{4DB73943-F4AA-4820-8D85-BABE8F82DBA7}" destId="{A1795CE9-4A0C-47FF-AB2D-EFA5142A6308}" srcOrd="10" destOrd="0" presId="urn:microsoft.com/office/officeart/2018/2/layout/IconVerticalSolidList"/>
    <dgm:cxn modelId="{BFBB640A-65FE-4F3E-9723-43156A49AA6C}" type="presParOf" srcId="{A1795CE9-4A0C-47FF-AB2D-EFA5142A6308}" destId="{89F10073-5D49-41A4-BA48-F386E780F0A0}" srcOrd="0" destOrd="0" presId="urn:microsoft.com/office/officeart/2018/2/layout/IconVerticalSolidList"/>
    <dgm:cxn modelId="{DD81689D-924B-4C33-9409-7D1274BDEC98}" type="presParOf" srcId="{A1795CE9-4A0C-47FF-AB2D-EFA5142A6308}" destId="{D990DAD5-29D2-4457-9DFC-039E888B2CD8}" srcOrd="1" destOrd="0" presId="urn:microsoft.com/office/officeart/2018/2/layout/IconVerticalSolidList"/>
    <dgm:cxn modelId="{EC85E9B5-1812-4F4B-96BE-E26E61EE9DD9}" type="presParOf" srcId="{A1795CE9-4A0C-47FF-AB2D-EFA5142A6308}" destId="{104DC785-C8C1-42CE-B242-5CE617D9BE63}" srcOrd="2" destOrd="0" presId="urn:microsoft.com/office/officeart/2018/2/layout/IconVerticalSolidList"/>
    <dgm:cxn modelId="{BE207848-1EE2-4583-BDAF-E3413175E964}" type="presParOf" srcId="{A1795CE9-4A0C-47FF-AB2D-EFA5142A6308}" destId="{26B208C7-F509-484F-B3A3-0C49224EEDDD}" srcOrd="3" destOrd="0" presId="urn:microsoft.com/office/officeart/2018/2/layout/IconVerticalSolidList"/>
    <dgm:cxn modelId="{BE4313D3-65F0-40D7-95E1-D6C94013E0F3}" type="presParOf" srcId="{4DB73943-F4AA-4820-8D85-BABE8F82DBA7}" destId="{CEBA0484-2C72-409C-868E-7E166BC462AD}" srcOrd="11" destOrd="0" presId="urn:microsoft.com/office/officeart/2018/2/layout/IconVerticalSolidList"/>
    <dgm:cxn modelId="{D2C21EDF-5596-4665-8D32-92EF4F6651B3}" type="presParOf" srcId="{4DB73943-F4AA-4820-8D85-BABE8F82DBA7}" destId="{33B5CE13-0E27-45ED-A5D8-BFF238A500B0}" srcOrd="12" destOrd="0" presId="urn:microsoft.com/office/officeart/2018/2/layout/IconVerticalSolidList"/>
    <dgm:cxn modelId="{A41015B6-DC06-4133-BE0E-145311F59258}" type="presParOf" srcId="{33B5CE13-0E27-45ED-A5D8-BFF238A500B0}" destId="{98ADC71C-5B46-4D9D-ADDA-5EC2D52D36C1}" srcOrd="0" destOrd="0" presId="urn:microsoft.com/office/officeart/2018/2/layout/IconVerticalSolidList"/>
    <dgm:cxn modelId="{B37CA432-05FE-46B8-8790-6ECD2978D79D}" type="presParOf" srcId="{33B5CE13-0E27-45ED-A5D8-BFF238A500B0}" destId="{28AAD5A3-00C9-40A6-BBE6-3EB03111BD9B}" srcOrd="1" destOrd="0" presId="urn:microsoft.com/office/officeart/2018/2/layout/IconVerticalSolidList"/>
    <dgm:cxn modelId="{459F3FBE-0217-4620-A5D5-549BF19C74E1}" type="presParOf" srcId="{33B5CE13-0E27-45ED-A5D8-BFF238A500B0}" destId="{E2530762-E536-4168-8439-0584EDDC35EB}" srcOrd="2" destOrd="0" presId="urn:microsoft.com/office/officeart/2018/2/layout/IconVerticalSolidList"/>
    <dgm:cxn modelId="{589FFEBA-F380-4B2F-8BAE-2ECB8BF43D77}" type="presParOf" srcId="{33B5CE13-0E27-45ED-A5D8-BFF238A500B0}" destId="{1022B840-6701-4628-B3AA-2CB5D7860E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A73AD-98F2-4BAB-B7F4-28E4079148D1}">
      <dsp:nvSpPr>
        <dsp:cNvPr id="0" name=""/>
        <dsp:cNvSpPr/>
      </dsp:nvSpPr>
      <dsp:spPr>
        <a:xfrm>
          <a:off x="601030" y="314999"/>
          <a:ext cx="1852875" cy="18528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7EA9-4684-463F-A6F9-A0D2BC4AE342}">
      <dsp:nvSpPr>
        <dsp:cNvPr id="0" name=""/>
        <dsp:cNvSpPr/>
      </dsp:nvSpPr>
      <dsp:spPr>
        <a:xfrm>
          <a:off x="995905" y="709874"/>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22B00E-E810-47A3-8C26-212E99D19D81}">
      <dsp:nvSpPr>
        <dsp:cNvPr id="0" name=""/>
        <dsp:cNvSpPr/>
      </dsp:nvSpPr>
      <dsp:spPr>
        <a:xfrm>
          <a:off x="8718" y="274500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From Working Software</a:t>
          </a:r>
        </a:p>
      </dsp:txBody>
      <dsp:txXfrm>
        <a:off x="8718" y="2745000"/>
        <a:ext cx="3037500" cy="720000"/>
      </dsp:txXfrm>
    </dsp:sp>
    <dsp:sp modelId="{A0B75E59-F326-4C77-8B42-237028A9F375}">
      <dsp:nvSpPr>
        <dsp:cNvPr id="0" name=""/>
        <dsp:cNvSpPr/>
      </dsp:nvSpPr>
      <dsp:spPr>
        <a:xfrm>
          <a:off x="4170093" y="314999"/>
          <a:ext cx="1852875" cy="18528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BE2583-5210-4B30-B71E-A7D67E26A9E2}">
      <dsp:nvSpPr>
        <dsp:cNvPr id="0" name=""/>
        <dsp:cNvSpPr/>
      </dsp:nvSpPr>
      <dsp:spPr>
        <a:xfrm>
          <a:off x="4564968" y="709874"/>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89FB78-1616-4187-A63A-4BCE49B17F71}">
      <dsp:nvSpPr>
        <dsp:cNvPr id="0" name=""/>
        <dsp:cNvSpPr/>
      </dsp:nvSpPr>
      <dsp:spPr>
        <a:xfrm>
          <a:off x="3577780" y="274500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To Professional software</a:t>
          </a:r>
        </a:p>
      </dsp:txBody>
      <dsp:txXfrm>
        <a:off x="3577780" y="2745000"/>
        <a:ext cx="303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F87C0-3CF3-4F4A-A1FD-331876655C01}">
      <dsp:nvSpPr>
        <dsp:cNvPr id="0" name=""/>
        <dsp:cNvSpPr/>
      </dsp:nvSpPr>
      <dsp:spPr>
        <a:xfrm>
          <a:off x="0" y="2168"/>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2D55A7-5A36-45ED-8BC2-DCDD721695F7}">
      <dsp:nvSpPr>
        <dsp:cNvPr id="0" name=""/>
        <dsp:cNvSpPr/>
      </dsp:nvSpPr>
      <dsp:spPr>
        <a:xfrm>
          <a:off x="134369" y="102112"/>
          <a:ext cx="244307" cy="2443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F8FFFE-4ED6-422A-BB7A-48954E970CCE}">
      <dsp:nvSpPr>
        <dsp:cNvPr id="0" name=""/>
        <dsp:cNvSpPr/>
      </dsp:nvSpPr>
      <dsp:spPr>
        <a:xfrm>
          <a:off x="513046" y="2168"/>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Functional contract (specification and documentation)</a:t>
          </a:r>
        </a:p>
      </dsp:txBody>
      <dsp:txXfrm>
        <a:off x="513046" y="2168"/>
        <a:ext cx="6110451" cy="444195"/>
      </dsp:txXfrm>
    </dsp:sp>
    <dsp:sp modelId="{87CBA29B-6FA3-4768-8D48-42EC8A19921C}">
      <dsp:nvSpPr>
        <dsp:cNvPr id="0" name=""/>
        <dsp:cNvSpPr/>
      </dsp:nvSpPr>
      <dsp:spPr>
        <a:xfrm>
          <a:off x="0" y="557412"/>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FB840D-A853-415B-A75F-DCBCD74FD494}">
      <dsp:nvSpPr>
        <dsp:cNvPr id="0" name=""/>
        <dsp:cNvSpPr/>
      </dsp:nvSpPr>
      <dsp:spPr>
        <a:xfrm>
          <a:off x="134369" y="657357"/>
          <a:ext cx="244307" cy="2443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4A08BA-3370-4CD4-B222-4859FCD2BCDC}">
      <dsp:nvSpPr>
        <dsp:cNvPr id="0" name=""/>
        <dsp:cNvSpPr/>
      </dsp:nvSpPr>
      <dsp:spPr>
        <a:xfrm>
          <a:off x="513046" y="557412"/>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Quick (REPL) feedback cycle for developer</a:t>
          </a:r>
        </a:p>
      </dsp:txBody>
      <dsp:txXfrm>
        <a:off x="513046" y="557412"/>
        <a:ext cx="6110451" cy="444195"/>
      </dsp:txXfrm>
    </dsp:sp>
    <dsp:sp modelId="{854A1121-E43F-45EB-AA18-1A4813D9243E}">
      <dsp:nvSpPr>
        <dsp:cNvPr id="0" name=""/>
        <dsp:cNvSpPr/>
      </dsp:nvSpPr>
      <dsp:spPr>
        <a:xfrm>
          <a:off x="0" y="1112657"/>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901047-0D67-49AB-95CC-3F782DF99F5C}">
      <dsp:nvSpPr>
        <dsp:cNvPr id="0" name=""/>
        <dsp:cNvSpPr/>
      </dsp:nvSpPr>
      <dsp:spPr>
        <a:xfrm>
          <a:off x="134369" y="1212601"/>
          <a:ext cx="244307" cy="2443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22D9BC-E79A-4535-AA24-B103B3239699}">
      <dsp:nvSpPr>
        <dsp:cNvPr id="0" name=""/>
        <dsp:cNvSpPr/>
      </dsp:nvSpPr>
      <dsp:spPr>
        <a:xfrm>
          <a:off x="513046" y="1112657"/>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Proof of “working”</a:t>
          </a:r>
        </a:p>
      </dsp:txBody>
      <dsp:txXfrm>
        <a:off x="513046" y="1112657"/>
        <a:ext cx="6110451" cy="444195"/>
      </dsp:txXfrm>
    </dsp:sp>
    <dsp:sp modelId="{D9ACCA29-FE63-41C7-AD9D-4BD6AD96961F}">
      <dsp:nvSpPr>
        <dsp:cNvPr id="0" name=""/>
        <dsp:cNvSpPr/>
      </dsp:nvSpPr>
      <dsp:spPr>
        <a:xfrm>
          <a:off x="0" y="1667902"/>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74241-CEAF-453F-8B65-24B795F40F3A}">
      <dsp:nvSpPr>
        <dsp:cNvPr id="0" name=""/>
        <dsp:cNvSpPr/>
      </dsp:nvSpPr>
      <dsp:spPr>
        <a:xfrm>
          <a:off x="134369" y="1767846"/>
          <a:ext cx="244307" cy="2443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3818DB-1D12-4F28-B97D-A863C7D0F079}">
      <dsp:nvSpPr>
        <dsp:cNvPr id="0" name=""/>
        <dsp:cNvSpPr/>
      </dsp:nvSpPr>
      <dsp:spPr>
        <a:xfrm>
          <a:off x="513046" y="1667902"/>
          <a:ext cx="2980799"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Insulator that allows </a:t>
          </a:r>
        </a:p>
      </dsp:txBody>
      <dsp:txXfrm>
        <a:off x="513046" y="1667902"/>
        <a:ext cx="2980799" cy="444195"/>
      </dsp:txXfrm>
    </dsp:sp>
    <dsp:sp modelId="{BEC45568-0AFF-4246-99CB-E2E51D60B4A0}">
      <dsp:nvSpPr>
        <dsp:cNvPr id="0" name=""/>
        <dsp:cNvSpPr/>
      </dsp:nvSpPr>
      <dsp:spPr>
        <a:xfrm>
          <a:off x="3493845" y="1667902"/>
          <a:ext cx="31296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488950">
            <a:lnSpc>
              <a:spcPct val="100000"/>
            </a:lnSpc>
            <a:spcBef>
              <a:spcPct val="0"/>
            </a:spcBef>
            <a:spcAft>
              <a:spcPct val="35000"/>
            </a:spcAft>
            <a:buNone/>
          </a:pPr>
          <a:r>
            <a:rPr lang="en-US" sz="1100" kern="1200" dirty="0"/>
            <a:t>refactoring and code optimizations</a:t>
          </a:r>
        </a:p>
        <a:p>
          <a:pPr marL="0" lvl="0" indent="0" algn="l" defTabSz="488950">
            <a:lnSpc>
              <a:spcPct val="100000"/>
            </a:lnSpc>
            <a:spcBef>
              <a:spcPct val="0"/>
            </a:spcBef>
            <a:spcAft>
              <a:spcPct val="35000"/>
            </a:spcAft>
            <a:buNone/>
          </a:pPr>
          <a:r>
            <a:rPr lang="en-US" sz="1100" kern="1200" dirty="0"/>
            <a:t>technical upgrades</a:t>
          </a:r>
        </a:p>
      </dsp:txBody>
      <dsp:txXfrm>
        <a:off x="3493845" y="1667902"/>
        <a:ext cx="3129651" cy="444195"/>
      </dsp:txXfrm>
    </dsp:sp>
    <dsp:sp modelId="{6C505001-F5FA-4DE3-BE9E-0CDCDB259DEC}">
      <dsp:nvSpPr>
        <dsp:cNvPr id="0" name=""/>
        <dsp:cNvSpPr/>
      </dsp:nvSpPr>
      <dsp:spPr>
        <a:xfrm>
          <a:off x="0" y="2223146"/>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F9597-A817-4972-8DEE-1DB4E9931D05}">
      <dsp:nvSpPr>
        <dsp:cNvPr id="0" name=""/>
        <dsp:cNvSpPr/>
      </dsp:nvSpPr>
      <dsp:spPr>
        <a:xfrm>
          <a:off x="134369" y="2323090"/>
          <a:ext cx="244307" cy="2443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65ADA6-B37A-47C7-84B0-A0D54EFC7197}">
      <dsp:nvSpPr>
        <dsp:cNvPr id="0" name=""/>
        <dsp:cNvSpPr/>
      </dsp:nvSpPr>
      <dsp:spPr>
        <a:xfrm>
          <a:off x="513046" y="2223146"/>
          <a:ext cx="2980799"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Regression detector </a:t>
          </a:r>
        </a:p>
      </dsp:txBody>
      <dsp:txXfrm>
        <a:off x="513046" y="2223146"/>
        <a:ext cx="2980799" cy="444195"/>
      </dsp:txXfrm>
    </dsp:sp>
    <dsp:sp modelId="{553093DE-8404-49A6-BC64-9E22067167E7}">
      <dsp:nvSpPr>
        <dsp:cNvPr id="0" name=""/>
        <dsp:cNvSpPr/>
      </dsp:nvSpPr>
      <dsp:spPr>
        <a:xfrm>
          <a:off x="3493845" y="2223146"/>
          <a:ext cx="31296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488950">
            <a:lnSpc>
              <a:spcPct val="100000"/>
            </a:lnSpc>
            <a:spcBef>
              <a:spcPct val="0"/>
            </a:spcBef>
            <a:spcAft>
              <a:spcPct val="35000"/>
            </a:spcAft>
            <a:buNone/>
          </a:pPr>
          <a:r>
            <a:rPr lang="en-US" sz="1100" kern="1200" dirty="0"/>
            <a:t>for things changed</a:t>
          </a:r>
        </a:p>
        <a:p>
          <a:pPr marL="0" lvl="0" indent="0" algn="l" defTabSz="488950">
            <a:lnSpc>
              <a:spcPct val="100000"/>
            </a:lnSpc>
            <a:spcBef>
              <a:spcPct val="0"/>
            </a:spcBef>
            <a:spcAft>
              <a:spcPct val="35000"/>
            </a:spcAft>
            <a:buNone/>
          </a:pPr>
          <a:r>
            <a:rPr lang="en-US" sz="1100" kern="1200"/>
            <a:t>and </a:t>
          </a:r>
          <a:r>
            <a:rPr lang="en-US" sz="1100" kern="1200" dirty="0"/>
            <a:t>things unchanged but impacted by changes</a:t>
          </a:r>
        </a:p>
      </dsp:txBody>
      <dsp:txXfrm>
        <a:off x="3493845" y="2223146"/>
        <a:ext cx="3129651" cy="444195"/>
      </dsp:txXfrm>
    </dsp:sp>
    <dsp:sp modelId="{89F10073-5D49-41A4-BA48-F386E780F0A0}">
      <dsp:nvSpPr>
        <dsp:cNvPr id="0" name=""/>
        <dsp:cNvSpPr/>
      </dsp:nvSpPr>
      <dsp:spPr>
        <a:xfrm>
          <a:off x="0" y="2778391"/>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0DAD5-29D2-4457-9DFC-039E888B2CD8}">
      <dsp:nvSpPr>
        <dsp:cNvPr id="0" name=""/>
        <dsp:cNvSpPr/>
      </dsp:nvSpPr>
      <dsp:spPr>
        <a:xfrm>
          <a:off x="134369" y="2878335"/>
          <a:ext cx="244307" cy="24430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B208C7-F509-484F-B3A3-0C49224EEDDD}">
      <dsp:nvSpPr>
        <dsp:cNvPr id="0" name=""/>
        <dsp:cNvSpPr/>
      </dsp:nvSpPr>
      <dsp:spPr>
        <a:xfrm>
          <a:off x="513046" y="2778391"/>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a:t>Health indicator &amp; Smoke detector</a:t>
          </a:r>
        </a:p>
      </dsp:txBody>
      <dsp:txXfrm>
        <a:off x="513046" y="2778391"/>
        <a:ext cx="6110451" cy="444195"/>
      </dsp:txXfrm>
    </dsp:sp>
    <dsp:sp modelId="{98ADC71C-5B46-4D9D-ADDA-5EC2D52D36C1}">
      <dsp:nvSpPr>
        <dsp:cNvPr id="0" name=""/>
        <dsp:cNvSpPr/>
      </dsp:nvSpPr>
      <dsp:spPr>
        <a:xfrm>
          <a:off x="0" y="3333635"/>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AAD5A3-00C9-40A6-BBE6-3EB03111BD9B}">
      <dsp:nvSpPr>
        <dsp:cNvPr id="0" name=""/>
        <dsp:cNvSpPr/>
      </dsp:nvSpPr>
      <dsp:spPr>
        <a:xfrm>
          <a:off x="134369" y="3433579"/>
          <a:ext cx="244307" cy="24430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22B840-6701-4628-B3AA-2CB5D7860E3C}">
      <dsp:nvSpPr>
        <dsp:cNvPr id="0" name=""/>
        <dsp:cNvSpPr/>
      </dsp:nvSpPr>
      <dsp:spPr>
        <a:xfrm>
          <a:off x="513046" y="3333635"/>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a:t>Reference for (re)using code</a:t>
          </a:r>
        </a:p>
      </dsp:txBody>
      <dsp:txXfrm>
        <a:off x="513046" y="3333635"/>
        <a:ext cx="6110451" cy="44419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23-11-2021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learning.oreilly.com/search/?query=author%3A%22Titus%20Winters%22&amp;sort=relevance&amp;highlight=true" TargetMode="External"/><Relationship Id="rId2" Type="http://schemas.openxmlformats.org/officeDocument/2006/relationships/slide" Target="../slides/slide52.xml"/><Relationship Id="rId1" Type="http://schemas.openxmlformats.org/officeDocument/2006/relationships/notesMaster" Target="../notesMasters/notesMaster1.xml"/><Relationship Id="rId5" Type="http://schemas.openxmlformats.org/officeDocument/2006/relationships/hyperlink" Target="https://learning.oreilly.com/search/?query=author%3A%22Hyrum%20Wright%22&amp;sort=relevance&amp;highlight=true" TargetMode="External"/><Relationship Id="rId4" Type="http://schemas.openxmlformats.org/officeDocument/2006/relationships/hyperlink" Target="https://learning.oreilly.com/search/?query=author%3A%22Tom%20Manshreck%22&amp;sort=relevance&amp;highlight=tr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125"/>
              </a:lnSpc>
              <a:spcBef>
                <a:spcPts val="0"/>
              </a:spcBef>
              <a:spcAft>
                <a:spcPts val="0"/>
              </a:spcAft>
            </a:pPr>
            <a:r>
              <a:rPr lang="en-US" sz="1800" b="1" dirty="0">
                <a:solidFill>
                  <a:srgbClr val="7F7F7F"/>
                </a:solidFill>
                <a:effectLst/>
                <a:latin typeface="inherit"/>
                <a:ea typeface="Times New Roman" panose="02020603050405020304" pitchFamily="18" charset="0"/>
                <a:cs typeface="Arial" panose="020B0604020202020204" pitchFamily="34" charset="0"/>
              </a:rPr>
              <a:t>TITLE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Software Engineering as the Next Level Up from Programming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b="1" dirty="0">
                <a:solidFill>
                  <a:srgbClr val="7F7F7F"/>
                </a:solidFill>
                <a:effectLst/>
                <a:latin typeface="inherit"/>
                <a:ea typeface="Times New Roman" panose="02020603050405020304" pitchFamily="18" charset="0"/>
                <a:cs typeface="Arial" panose="020B0604020202020204" pitchFamily="34" charset="0"/>
              </a:rPr>
              <a:t>DESCRIPTION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Software engineering is programming with the added dimension of time: programs that can evolve and scale, be maintained and be operated by multiple people over a longer period of time. What does it take to do software engineering in a professional manner - beyond mere programming? As programmers, our main goal is to make IT work. To translate functional specification into executable code. And sure, that is the least we can do. But we have more responsibility than this. We have to produce software that is robust and will reliably handle expected and unexpected cases. Software that is scalable and can handle expected and somewhat unexpected load gracefully. With minimal operating costs and in the greenest way possible. Software that is observable and manageable and that can be evolved with changing and new functional requirements and with changing technology. Software that will be legacy in the original, positive meaning of the word. That does not depend on the one big brain in our team or on the guy that has been around for three decades. Software that we know is good and can comfortably be modified in a controlled and productive way. We have to grow from excellent programmers to professional software engineers. This session talks about what it takes to create our code with honor. It discusses automation at every level in the build, rollout and monitoring of infrastructure (as code), platform and application, using CI/CD pipelines and DevOps procedures and tools. The session talks about testing – before and during development as well as after each change anywhere in the system and for both functional and non-functional aspects. Test driven development, regression testing and smoke testing are among the concepts discussed. The term ‘clean code’ refers to code that is readable, testable and maintainable. Through code analysis and peer reviews and by performing refactoring we constantly refine our software to be collectively adaptable. The session demonstrates the concepts discussed with code samples in the context of cloud native programming. As software engineers, we have an obligation to society, to our peers and to ourselves to not only write software that does the job, but to create code that is good. Ours is a great and meaningful line of work, especially if we raise our game professionally to code with honor.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b="1" dirty="0">
                <a:solidFill>
                  <a:srgbClr val="7F7F7F"/>
                </a:solidFill>
                <a:effectLst/>
                <a:latin typeface="inherit"/>
                <a:ea typeface="Times New Roman" panose="02020603050405020304" pitchFamily="18" charset="0"/>
                <a:cs typeface="Arial" panose="020B0604020202020204" pitchFamily="34" charset="0"/>
              </a:rPr>
              <a:t>DATE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11/24/2021 13:00-13:45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415791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expired certificate</a:t>
            </a:r>
          </a:p>
          <a:p>
            <a:r>
              <a:rPr lang="en-US" dirty="0"/>
              <a:t>Product Owner cannot be reached</a:t>
            </a:r>
          </a:p>
          <a:p>
            <a:r>
              <a:rPr lang="en-US" dirty="0"/>
              <a:t>Wiki is down</a:t>
            </a:r>
          </a:p>
          <a:p>
            <a:r>
              <a:rPr lang="en-US" dirty="0"/>
              <a:t>Storage inaccessible</a:t>
            </a:r>
          </a:p>
          <a:p>
            <a:r>
              <a:rPr lang="en-US" dirty="0"/>
              <a:t>Critical vulnerability in library</a:t>
            </a:r>
          </a:p>
          <a:p>
            <a:r>
              <a:rPr lang="en-US" dirty="0"/>
              <a:t>DDOS attack detected</a:t>
            </a:r>
          </a:p>
          <a:p>
            <a:r>
              <a:rPr lang="en-US" dirty="0"/>
              <a:t>Ransomware alert</a:t>
            </a:r>
          </a:p>
          <a:p>
            <a:r>
              <a:rPr lang="en-US" dirty="0"/>
              <a:t>Data Corruption (human error)</a:t>
            </a:r>
          </a:p>
          <a:p>
            <a:r>
              <a:rPr lang="en-US" dirty="0"/>
              <a:t>failing DNS server</a:t>
            </a:r>
          </a:p>
          <a:p>
            <a:r>
              <a:rPr lang="en-US" dirty="0"/>
              <a:t>Azure availability zone is down</a:t>
            </a:r>
          </a:p>
          <a:p>
            <a:r>
              <a:rPr lang="en-US" dirty="0"/>
              <a:t>team tech lead falls ill</a:t>
            </a:r>
          </a:p>
          <a:p>
            <a:r>
              <a:rPr lang="en-US" dirty="0"/>
              <a:t>P1 bug in recent production release</a:t>
            </a:r>
          </a:p>
          <a:p>
            <a:r>
              <a:rPr lang="en-US" dirty="0"/>
              <a:t>Edge connectivity lost</a:t>
            </a:r>
          </a:p>
          <a:p>
            <a:r>
              <a:rPr lang="en-US" dirty="0"/>
              <a:t>Power outage </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43</a:t>
            </a:fld>
            <a:endParaRPr lang="nl-NL"/>
          </a:p>
        </p:txBody>
      </p:sp>
    </p:spTree>
    <p:extLst>
      <p:ext uri="{BB962C8B-B14F-4D97-AF65-F5344CB8AC3E}">
        <p14:creationId xmlns:p14="http://schemas.microsoft.com/office/powerpoint/2010/main" val="3347562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dirty="0"/>
              <a:t>Elk event leidt tot </a:t>
            </a:r>
            <a:r>
              <a:rPr lang="nl-NL" sz="1200" dirty="0" err="1"/>
              <a:t>technical</a:t>
            </a:r>
            <a:r>
              <a:rPr lang="nl-NL" sz="1200" dirty="0"/>
              <a:t> </a:t>
            </a:r>
            <a:r>
              <a:rPr lang="nl-NL" sz="1200" dirty="0" err="1"/>
              <a:t>debt</a:t>
            </a:r>
            <a:r>
              <a:rPr lang="nl-NL" sz="1200" dirty="0"/>
              <a:t> en/of actie/user story</a:t>
            </a:r>
          </a:p>
          <a:p>
            <a:r>
              <a:rPr lang="nl-NL" sz="1200" dirty="0" err="1"/>
              <a:t>DevOps</a:t>
            </a:r>
            <a:r>
              <a:rPr lang="nl-NL" sz="1200" dirty="0"/>
              <a:t> team houdt status bij van applicatie-componenten en platform-onderdelen en tools </a:t>
            </a:r>
            <a:br>
              <a:rPr lang="nl-NL" sz="1200" dirty="0"/>
            </a:br>
            <a:r>
              <a:rPr lang="nl-NL" sz="1200" dirty="0"/>
              <a:t>(functioneel, non-functioneel en technisch</a:t>
            </a:r>
            <a:endParaRPr lang="en-NL" sz="1200"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46</a:t>
            </a:fld>
            <a:endParaRPr lang="nl-NL"/>
          </a:p>
        </p:txBody>
      </p:sp>
    </p:spTree>
    <p:extLst>
      <p:ext uri="{BB962C8B-B14F-4D97-AF65-F5344CB8AC3E}">
        <p14:creationId xmlns:p14="http://schemas.microsoft.com/office/powerpoint/2010/main" val="595727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dirty="0"/>
              <a:t>Elk event leidt tot </a:t>
            </a:r>
            <a:r>
              <a:rPr lang="nl-NL" sz="1200" dirty="0" err="1"/>
              <a:t>technical</a:t>
            </a:r>
            <a:r>
              <a:rPr lang="nl-NL" sz="1200" dirty="0"/>
              <a:t> </a:t>
            </a:r>
            <a:r>
              <a:rPr lang="nl-NL" sz="1200" dirty="0" err="1"/>
              <a:t>debt</a:t>
            </a:r>
            <a:r>
              <a:rPr lang="nl-NL" sz="1200" dirty="0"/>
              <a:t> en/of actie/user story</a:t>
            </a:r>
          </a:p>
          <a:p>
            <a:r>
              <a:rPr lang="nl-NL" sz="1200" dirty="0" err="1"/>
              <a:t>DevOps</a:t>
            </a:r>
            <a:r>
              <a:rPr lang="nl-NL" sz="1200" dirty="0"/>
              <a:t> team houdt status bij van applicatie-componenten en platform-onderdelen en tools </a:t>
            </a:r>
            <a:br>
              <a:rPr lang="nl-NL" sz="1200" dirty="0"/>
            </a:br>
            <a:r>
              <a:rPr lang="nl-NL" sz="1200" dirty="0"/>
              <a:t>(functioneel, non-functioneel en technisch</a:t>
            </a:r>
            <a:endParaRPr lang="en-NL" sz="1200"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47</a:t>
            </a:fld>
            <a:endParaRPr lang="nl-NL"/>
          </a:p>
        </p:txBody>
      </p:sp>
    </p:spTree>
    <p:extLst>
      <p:ext uri="{BB962C8B-B14F-4D97-AF65-F5344CB8AC3E}">
        <p14:creationId xmlns:p14="http://schemas.microsoft.com/office/powerpoint/2010/main" val="4028890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D3B49"/>
                </a:solidFill>
                <a:effectLst/>
                <a:latin typeface="Guardian Sans Text"/>
              </a:rPr>
              <a:t>Software Engineering at Google</a:t>
            </a:r>
          </a:p>
          <a:p>
            <a:pPr algn="l"/>
            <a:r>
              <a:rPr lang="en-US" b="0" i="0" dirty="0">
                <a:solidFill>
                  <a:srgbClr val="3D3B49"/>
                </a:solidFill>
                <a:effectLst/>
                <a:latin typeface="Guardian Sans Text"/>
              </a:rPr>
              <a:t>By </a:t>
            </a:r>
            <a:r>
              <a:rPr lang="en-US" b="0" i="0" dirty="0">
                <a:solidFill>
                  <a:srgbClr val="3D3B49"/>
                </a:solidFill>
                <a:effectLst/>
                <a:latin typeface="Guardian Sans Text"/>
                <a:hlinkClick r:id="rId3"/>
              </a:rPr>
              <a:t>Titus Winters</a:t>
            </a:r>
            <a:r>
              <a:rPr lang="en-US" b="0" i="0" dirty="0">
                <a:solidFill>
                  <a:srgbClr val="3D3B49"/>
                </a:solidFill>
                <a:effectLst/>
                <a:latin typeface="Guardian Sans Text"/>
              </a:rPr>
              <a:t>, </a:t>
            </a:r>
            <a:r>
              <a:rPr lang="en-US" b="0" i="0" dirty="0">
                <a:solidFill>
                  <a:srgbClr val="3D3B49"/>
                </a:solidFill>
                <a:effectLst/>
                <a:latin typeface="Guardian Sans Text"/>
                <a:hlinkClick r:id="rId4"/>
              </a:rPr>
              <a:t>Tom </a:t>
            </a:r>
            <a:r>
              <a:rPr lang="en-US" b="0" i="0" dirty="0" err="1">
                <a:solidFill>
                  <a:srgbClr val="3D3B49"/>
                </a:solidFill>
                <a:effectLst/>
                <a:latin typeface="Guardian Sans Text"/>
                <a:hlinkClick r:id="rId4"/>
              </a:rPr>
              <a:t>Manshreck</a:t>
            </a:r>
            <a:r>
              <a:rPr lang="en-US" b="0" i="0" dirty="0">
                <a:solidFill>
                  <a:srgbClr val="3D3B49"/>
                </a:solidFill>
                <a:effectLst/>
                <a:latin typeface="Guardian Sans Text"/>
              </a:rPr>
              <a:t>, </a:t>
            </a:r>
            <a:r>
              <a:rPr lang="en-US" b="0" i="0" dirty="0">
                <a:solidFill>
                  <a:srgbClr val="3D3B49"/>
                </a:solidFill>
                <a:effectLst/>
                <a:latin typeface="Guardian Sans Text"/>
                <a:hlinkClick r:id="rId5"/>
              </a:rPr>
              <a:t>Hyrum Wright</a:t>
            </a:r>
            <a:endParaRPr lang="en-US" b="0" i="0" dirty="0">
              <a:solidFill>
                <a:srgbClr val="3D3B49"/>
              </a:solidFill>
              <a:effectLst/>
              <a:latin typeface="Guardian Sans Text"/>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52</a:t>
            </a:fld>
            <a:endParaRPr lang="nl-NL"/>
          </a:p>
        </p:txBody>
      </p:sp>
    </p:spTree>
    <p:extLst>
      <p:ext uri="{BB962C8B-B14F-4D97-AF65-F5344CB8AC3E}">
        <p14:creationId xmlns:p14="http://schemas.microsoft.com/office/powerpoint/2010/main" val="1510712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340650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extraordinary!</a:t>
            </a:r>
          </a:p>
          <a:p>
            <a:r>
              <a:rPr lang="en-US" dirty="0"/>
              <a:t>Old, not modern</a:t>
            </a:r>
          </a:p>
          <a:p>
            <a:r>
              <a:rPr lang="en-US" dirty="0"/>
              <a:t>5TB in RDBMS, 50 applications, 2000 components/programs, 1.5M “lines of custom code”</a:t>
            </a:r>
          </a:p>
          <a:p>
            <a:r>
              <a:rPr lang="en-US" dirty="0"/>
              <a:t>fragile/issues</a:t>
            </a:r>
          </a:p>
          <a:p>
            <a:r>
              <a:rPr lang="en-US" dirty="0"/>
              <a:t>end of scale</a:t>
            </a:r>
          </a:p>
          <a:p>
            <a:r>
              <a:rPr lang="en-US" dirty="0"/>
              <a:t>stagnant / no innovation or evolution (</a:t>
            </a:r>
            <a:r>
              <a:rPr lang="en-US" dirty="0" err="1"/>
              <a:t>SoR</a:t>
            </a:r>
            <a:r>
              <a:rPr lang="en-US" dirty="0"/>
              <a:t>)</a:t>
            </a:r>
          </a:p>
          <a:p>
            <a:r>
              <a:rPr lang="en-US" dirty="0"/>
              <a:t>Expensive TCO</a:t>
            </a:r>
          </a:p>
          <a:p>
            <a:r>
              <a:rPr lang="en-US" dirty="0"/>
              <a:t>Critical to business </a:t>
            </a:r>
          </a:p>
          <a:p>
            <a:r>
              <a:rPr lang="en-US" dirty="0"/>
              <a:t>No test sets, no specifications, no documentation</a:t>
            </a:r>
          </a:p>
          <a:p>
            <a:r>
              <a:rPr lang="en-US" dirty="0"/>
              <a:t>Low on expertise: with tech stack, functionality, development and ops</a:t>
            </a:r>
          </a:p>
          <a:p>
            <a:r>
              <a:rPr lang="en-US" dirty="0"/>
              <a:t>pile of tech debt – business always in a hurry, IT caved in; no budget to technical upgrades/maintenance</a:t>
            </a:r>
          </a:p>
          <a:p>
            <a:r>
              <a:rPr lang="en-US" dirty="0"/>
              <a:t>Vulnerable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8</a:t>
            </a:fld>
            <a:endParaRPr lang="nl-NL"/>
          </a:p>
        </p:txBody>
      </p:sp>
    </p:spTree>
    <p:extLst>
      <p:ext uri="{BB962C8B-B14F-4D97-AF65-F5344CB8AC3E}">
        <p14:creationId xmlns:p14="http://schemas.microsoft.com/office/powerpoint/2010/main" val="304462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extraordinary!</a:t>
            </a:r>
          </a:p>
          <a:p>
            <a:r>
              <a:rPr lang="en-US" dirty="0"/>
              <a:t>Old, not modern</a:t>
            </a:r>
          </a:p>
          <a:p>
            <a:r>
              <a:rPr lang="en-US" dirty="0"/>
              <a:t>5TB in RDBMS, 50 applications, 2000 components/programs, 1.5M “lines of custom code”</a:t>
            </a:r>
          </a:p>
          <a:p>
            <a:r>
              <a:rPr lang="en-US" dirty="0"/>
              <a:t>fragile/issues</a:t>
            </a:r>
          </a:p>
          <a:p>
            <a:r>
              <a:rPr lang="en-US" dirty="0"/>
              <a:t>end of scale</a:t>
            </a:r>
          </a:p>
          <a:p>
            <a:r>
              <a:rPr lang="en-US" dirty="0"/>
              <a:t>stagnant / no innovation or evolution (</a:t>
            </a:r>
            <a:r>
              <a:rPr lang="en-US" dirty="0" err="1"/>
              <a:t>SoR</a:t>
            </a:r>
            <a:r>
              <a:rPr lang="en-US" dirty="0"/>
              <a:t>)</a:t>
            </a:r>
          </a:p>
          <a:p>
            <a:r>
              <a:rPr lang="en-US" dirty="0"/>
              <a:t>Expensive TCO</a:t>
            </a:r>
          </a:p>
          <a:p>
            <a:r>
              <a:rPr lang="en-US" dirty="0"/>
              <a:t>Critical to business </a:t>
            </a:r>
          </a:p>
          <a:p>
            <a:r>
              <a:rPr lang="en-US" dirty="0"/>
              <a:t>No test sets, no specifications, no documentation</a:t>
            </a:r>
          </a:p>
          <a:p>
            <a:r>
              <a:rPr lang="en-US" dirty="0"/>
              <a:t>Low on expertise: with tech stack, functionality, development and ops</a:t>
            </a:r>
          </a:p>
          <a:p>
            <a:r>
              <a:rPr lang="en-US" dirty="0"/>
              <a:t>pile of tech debt – business always in a hurry, IT caved in; no budget to technical upgrades/maintenance</a:t>
            </a:r>
          </a:p>
          <a:p>
            <a:r>
              <a:rPr lang="en-US" dirty="0"/>
              <a:t>Vulnerable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9</a:t>
            </a:fld>
            <a:endParaRPr lang="nl-NL"/>
          </a:p>
        </p:txBody>
      </p:sp>
    </p:spTree>
    <p:extLst>
      <p:ext uri="{BB962C8B-B14F-4D97-AF65-F5344CB8AC3E}">
        <p14:creationId xmlns:p14="http://schemas.microsoft.com/office/powerpoint/2010/main" val="117231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erosion</a:t>
            </a:r>
          </a:p>
          <a:p>
            <a:r>
              <a:rPr lang="en-US" dirty="0"/>
              <a:t>slowly eating away</a:t>
            </a:r>
          </a:p>
        </p:txBody>
      </p:sp>
      <p:sp>
        <p:nvSpPr>
          <p:cNvPr id="4" name="Slide Number Placeholder 3"/>
          <p:cNvSpPr>
            <a:spLocks noGrp="1"/>
          </p:cNvSpPr>
          <p:nvPr>
            <p:ph type="sldNum" sz="quarter" idx="5"/>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3568655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Aft>
                <a:spcPts val="600"/>
              </a:spcAft>
            </a:pPr>
            <a:r>
              <a:rPr lang="en-US" sz="1100" dirty="0"/>
              <a:t>Test can only be created when story is ready</a:t>
            </a:r>
          </a:p>
          <a:p>
            <a:pPr>
              <a:lnSpc>
                <a:spcPct val="110000"/>
              </a:lnSpc>
              <a:spcAft>
                <a:spcPts val="600"/>
              </a:spcAft>
            </a:pPr>
            <a:r>
              <a:rPr lang="en-US" sz="1100" dirty="0" err="1"/>
              <a:t>DoR</a:t>
            </a:r>
            <a:endParaRPr lang="en-US" sz="1100" dirty="0"/>
          </a:p>
          <a:p>
            <a:pPr lvl="1">
              <a:lnSpc>
                <a:spcPct val="110000"/>
              </a:lnSpc>
              <a:spcAft>
                <a:spcPts val="600"/>
              </a:spcAft>
            </a:pPr>
            <a:r>
              <a:rPr lang="en-US" sz="1100" dirty="0"/>
              <a:t>functional specifications clear, unambiguous and understood</a:t>
            </a:r>
          </a:p>
          <a:p>
            <a:pPr lvl="1">
              <a:lnSpc>
                <a:spcPct val="110000"/>
              </a:lnSpc>
              <a:spcAft>
                <a:spcPts val="600"/>
              </a:spcAft>
            </a:pPr>
            <a:r>
              <a:rPr lang="en-US" sz="1100" dirty="0"/>
              <a:t>boundary conditions, non happy cases and exceptional situations are covered in specifications</a:t>
            </a:r>
          </a:p>
          <a:p>
            <a:pPr lvl="1">
              <a:lnSpc>
                <a:spcPct val="110000"/>
              </a:lnSpc>
              <a:spcAft>
                <a:spcPts val="600"/>
              </a:spcAft>
            </a:pPr>
            <a:r>
              <a:rPr lang="en-US" sz="1100" dirty="0"/>
              <a:t>Non Functional Requirements are clear</a:t>
            </a:r>
          </a:p>
          <a:p>
            <a:pPr lvl="1">
              <a:lnSpc>
                <a:spcPct val="110000"/>
              </a:lnSpc>
              <a:spcAft>
                <a:spcPts val="600"/>
              </a:spcAft>
            </a:pPr>
            <a:r>
              <a:rPr lang="en-US" sz="1100" dirty="0"/>
              <a:t>Business Value of feature is defined</a:t>
            </a:r>
          </a:p>
          <a:p>
            <a:pPr lvl="2">
              <a:lnSpc>
                <a:spcPct val="110000"/>
              </a:lnSpc>
              <a:spcAft>
                <a:spcPts val="600"/>
              </a:spcAft>
            </a:pPr>
            <a:r>
              <a:rPr lang="en-US" sz="1100" dirty="0"/>
              <a:t>TCO budget</a:t>
            </a:r>
            <a:br>
              <a:rPr lang="en-US" sz="1100" dirty="0"/>
            </a:br>
            <a:endParaRPr lang="en-US" sz="1100" dirty="0"/>
          </a:p>
          <a:p>
            <a:pPr lvl="1">
              <a:lnSpc>
                <a:spcPct val="110000"/>
              </a:lnSpc>
              <a:spcAft>
                <a:spcPts val="600"/>
              </a:spcAft>
            </a:pPr>
            <a:r>
              <a:rPr lang="en-US" sz="1100" dirty="0"/>
              <a:t>Reference architecture</a:t>
            </a:r>
          </a:p>
          <a:p>
            <a:pPr lvl="1">
              <a:lnSpc>
                <a:spcPct val="110000"/>
              </a:lnSpc>
              <a:spcAft>
                <a:spcPts val="600"/>
              </a:spcAft>
            </a:pPr>
            <a:r>
              <a:rPr lang="en-US" sz="1100" dirty="0"/>
              <a:t>Design &amp; implementation guidelines</a:t>
            </a:r>
          </a:p>
          <a:p>
            <a:pPr lvl="1">
              <a:lnSpc>
                <a:spcPct val="110000"/>
              </a:lnSpc>
              <a:spcAft>
                <a:spcPts val="600"/>
              </a:spcAft>
            </a:pPr>
            <a:r>
              <a:rPr lang="en-US" sz="1100" dirty="0"/>
              <a:t>Technical Debt </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28</a:t>
            </a:fld>
            <a:endParaRPr lang="nl-NL"/>
          </a:p>
        </p:txBody>
      </p:sp>
    </p:spTree>
    <p:extLst>
      <p:ext uri="{BB962C8B-B14F-4D97-AF65-F5344CB8AC3E}">
        <p14:creationId xmlns:p14="http://schemas.microsoft.com/office/powerpoint/2010/main" val="2733000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31</a:t>
            </a:fld>
            <a:endParaRPr lang="nl-NL"/>
          </a:p>
        </p:txBody>
      </p:sp>
    </p:spTree>
    <p:extLst>
      <p:ext uri="{BB962C8B-B14F-4D97-AF65-F5344CB8AC3E}">
        <p14:creationId xmlns:p14="http://schemas.microsoft.com/office/powerpoint/2010/main" val="9567038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Caterpillar to Butterfly</a:t>
            </a:r>
          </a:p>
          <a:p>
            <a:r>
              <a:rPr lang="en-US" dirty="0"/>
              <a:t>From personal code to team treasure</a:t>
            </a:r>
          </a:p>
          <a:p>
            <a:r>
              <a:rPr lang="en-US" dirty="0"/>
              <a:t>From branch to trunk</a:t>
            </a:r>
          </a:p>
          <a:p>
            <a:r>
              <a:rPr lang="en-US" dirty="0"/>
              <a:t>From </a:t>
            </a:r>
            <a:r>
              <a:rPr lang="en-US" i="1" dirty="0"/>
              <a:t>mine</a:t>
            </a:r>
            <a:r>
              <a:rPr lang="en-US" dirty="0"/>
              <a:t> to </a:t>
            </a:r>
            <a:r>
              <a:rPr lang="en-US" i="1" dirty="0"/>
              <a:t>our</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35</a:t>
            </a:fld>
            <a:endParaRPr lang="nl-NL"/>
          </a:p>
        </p:txBody>
      </p:sp>
    </p:spTree>
    <p:extLst>
      <p:ext uri="{BB962C8B-B14F-4D97-AF65-F5344CB8AC3E}">
        <p14:creationId xmlns:p14="http://schemas.microsoft.com/office/powerpoint/2010/main" val="630697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Caterpillar to Butterfly</a:t>
            </a:r>
          </a:p>
          <a:p>
            <a:r>
              <a:rPr lang="en-US" dirty="0"/>
              <a:t>From personal code to team treasure</a:t>
            </a:r>
          </a:p>
          <a:p>
            <a:r>
              <a:rPr lang="en-US" dirty="0"/>
              <a:t>From branch to trunk</a:t>
            </a:r>
          </a:p>
          <a:p>
            <a:r>
              <a:rPr lang="en-US" dirty="0"/>
              <a:t>From </a:t>
            </a:r>
            <a:r>
              <a:rPr lang="en-US" i="1" dirty="0"/>
              <a:t>mine</a:t>
            </a:r>
            <a:r>
              <a:rPr lang="en-US" dirty="0"/>
              <a:t> to </a:t>
            </a:r>
            <a:r>
              <a:rPr lang="en-US" i="1" dirty="0"/>
              <a:t>our</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36</a:t>
            </a:fld>
            <a:endParaRPr lang="nl-NL"/>
          </a:p>
        </p:txBody>
      </p:sp>
    </p:spTree>
    <p:extLst>
      <p:ext uri="{BB962C8B-B14F-4D97-AF65-F5344CB8AC3E}">
        <p14:creationId xmlns:p14="http://schemas.microsoft.com/office/powerpoint/2010/main" val="2223165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Software Engineering as the Next Level Up from Programming | APAC GB Tour 2021</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A51-D228-4817-AD8A-E30282A74FE8}"/>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BE6D40AF-712D-47C8-8FBE-D0C580015A69}"/>
              </a:ext>
            </a:extLst>
          </p:cNvPr>
          <p:cNvSpPr>
            <a:spLocks noGrp="1"/>
          </p:cNvSpPr>
          <p:nvPr>
            <p:ph type="dt" sz="half" idx="10"/>
          </p:nvPr>
        </p:nvSpPr>
        <p:spPr/>
        <p:txBody>
          <a:bodyPr/>
          <a:lstStyle/>
          <a:p>
            <a:endParaRPr lang="en-NL"/>
          </a:p>
        </p:txBody>
      </p:sp>
      <p:sp>
        <p:nvSpPr>
          <p:cNvPr id="4" name="Footer Placeholder 3">
            <a:extLst>
              <a:ext uri="{FF2B5EF4-FFF2-40B4-BE49-F238E27FC236}">
                <a16:creationId xmlns:a16="http://schemas.microsoft.com/office/drawing/2014/main" id="{83F12F17-077D-4D6F-9170-2FB7DC7F1064}"/>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Slide Number Placeholder 4">
            <a:extLst>
              <a:ext uri="{FF2B5EF4-FFF2-40B4-BE49-F238E27FC236}">
                <a16:creationId xmlns:a16="http://schemas.microsoft.com/office/drawing/2014/main" id="{CA4B4149-70D2-48BE-9276-C39ED25D8A2F}"/>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3515851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B706-E68F-407E-9D9A-3A98CFFEA4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2C30BAEB-F969-43DF-9C15-D1B71F9222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3A59C49-7531-4DC5-A383-D9068B06A213}"/>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FBB6F217-50B9-4DF0-BE9F-5AF0071F16AA}"/>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6" name="Slide Number Placeholder 5">
            <a:extLst>
              <a:ext uri="{FF2B5EF4-FFF2-40B4-BE49-F238E27FC236}">
                <a16:creationId xmlns:a16="http://schemas.microsoft.com/office/drawing/2014/main" id="{5B37345E-4FA8-4B2B-9C64-0036F81068B2}"/>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2305752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A51-D228-4817-AD8A-E30282A74FE8}"/>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BE6D40AF-712D-47C8-8FBE-D0C580015A69}"/>
              </a:ext>
            </a:extLst>
          </p:cNvPr>
          <p:cNvSpPr>
            <a:spLocks noGrp="1"/>
          </p:cNvSpPr>
          <p:nvPr>
            <p:ph type="dt" sz="half" idx="10"/>
          </p:nvPr>
        </p:nvSpPr>
        <p:spPr/>
        <p:txBody>
          <a:bodyPr/>
          <a:lstStyle/>
          <a:p>
            <a:endParaRPr lang="en-NL"/>
          </a:p>
        </p:txBody>
      </p:sp>
      <p:sp>
        <p:nvSpPr>
          <p:cNvPr id="4" name="Footer Placeholder 3">
            <a:extLst>
              <a:ext uri="{FF2B5EF4-FFF2-40B4-BE49-F238E27FC236}">
                <a16:creationId xmlns:a16="http://schemas.microsoft.com/office/drawing/2014/main" id="{83F12F17-077D-4D6F-9170-2FB7DC7F1064}"/>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Slide Number Placeholder 4">
            <a:extLst>
              <a:ext uri="{FF2B5EF4-FFF2-40B4-BE49-F238E27FC236}">
                <a16:creationId xmlns:a16="http://schemas.microsoft.com/office/drawing/2014/main" id="{CA4B4149-70D2-48BE-9276-C39ED25D8A2F}"/>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432418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B706-E68F-407E-9D9A-3A98CFFEA4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2C30BAEB-F969-43DF-9C15-D1B71F9222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3A59C49-7531-4DC5-A383-D9068B06A213}"/>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FBB6F217-50B9-4DF0-BE9F-5AF0071F16AA}"/>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6" name="Slide Number Placeholder 5">
            <a:extLst>
              <a:ext uri="{FF2B5EF4-FFF2-40B4-BE49-F238E27FC236}">
                <a16:creationId xmlns:a16="http://schemas.microsoft.com/office/drawing/2014/main" id="{5B37345E-4FA8-4B2B-9C64-0036F81068B2}"/>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131325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Software Engineering as the Next Level Up from Programming | APAC GB Tour 2021</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jp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8"/>
          <a:srcRect/>
          <a:stretch/>
        </p:blipFill>
        <p:spPr>
          <a:xfrm>
            <a:off x="7200000" y="363387"/>
            <a:ext cx="1258824" cy="279738"/>
          </a:xfrm>
          <a:prstGeom prst="rect">
            <a:avLst/>
          </a:prstGeom>
        </p:spPr>
      </p:pic>
      <p:pic>
        <p:nvPicPr>
          <p:cNvPr id="11" name="Picture 1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0">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Software Engineering as the Next Level Up from Programming | APAC GB Tour 2021</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 id="2147483693" r:id="rId16"/>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5"/>
          <a:srcRect/>
          <a:stretch/>
        </p:blipFill>
        <p:spPr>
          <a:xfrm>
            <a:off x="7200000" y="363387"/>
            <a:ext cx="1258824" cy="279738"/>
          </a:xfrm>
          <a:prstGeom prst="rect">
            <a:avLst/>
          </a:prstGeom>
        </p:spPr>
      </p:pic>
      <p:pic>
        <p:nvPicPr>
          <p:cNvPr id="11" name="Picture 1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7">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Software Engineering as the Next Level Up from Programming | APAC GB Tour 2021</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6.jpeg"/><Relationship Id="rId4" Type="http://schemas.openxmlformats.org/officeDocument/2006/relationships/image" Target="../media/image15.svg"/></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17.xml"/><Relationship Id="rId5" Type="http://schemas.openxmlformats.org/officeDocument/2006/relationships/image" Target="../media/image21.jpeg"/><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microsoft.com/office/2017/06/relationships/model3d" Target="../media/model3d1.glb"/><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sv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35.jpeg"/><Relationship Id="rId5" Type="http://schemas.openxmlformats.org/officeDocument/2006/relationships/image" Target="../media/image34.sv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8.jpeg"/><Relationship Id="rId1" Type="http://schemas.openxmlformats.org/officeDocument/2006/relationships/slideLayout" Target="../slideLayouts/slideLayout16.xml"/><Relationship Id="rId4" Type="http://schemas.openxmlformats.org/officeDocument/2006/relationships/image" Target="../media/image32.svg"/></Relationships>
</file>

<file path=ppt/slides/_rels/slide2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4.jpe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63.jpeg"/></Relationships>
</file>

<file path=ppt/slides/_rels/slide32.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6.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69.jpeg"/><Relationship Id="rId5" Type="http://schemas.openxmlformats.org/officeDocument/2006/relationships/image" Target="../media/image34.svg"/><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34.sv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1.jpeg"/><Relationship Id="rId1" Type="http://schemas.openxmlformats.org/officeDocument/2006/relationships/slideLayout" Target="../slideLayouts/slideLayout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2.jpeg"/><Relationship Id="rId1" Type="http://schemas.openxmlformats.org/officeDocument/2006/relationships/slideLayout" Target="../slideLayouts/slideLayout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3.jpeg"/><Relationship Id="rId1" Type="http://schemas.openxmlformats.org/officeDocument/2006/relationships/slideLayout" Target="../slideLayouts/slideLayout13.xml"/><Relationship Id="rId5" Type="http://schemas.openxmlformats.org/officeDocument/2006/relationships/image" Target="../media/image74.jpeg"/><Relationship Id="rId4" Type="http://schemas.openxmlformats.org/officeDocument/2006/relationships/image" Target="../media/image37.svg"/></Relationships>
</file>

<file path=ppt/slides/_rels/slide4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1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3.jpe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3"/>
          </p:nvPr>
        </p:nvSpPr>
        <p:spPr/>
      </p:sp>
      <p:sp>
        <p:nvSpPr>
          <p:cNvPr id="5" name="Title 4"/>
          <p:cNvSpPr>
            <a:spLocks noGrp="1"/>
          </p:cNvSpPr>
          <p:nvPr>
            <p:ph type="ctrTitle"/>
          </p:nvPr>
        </p:nvSpPr>
        <p:spPr/>
        <p:txBody>
          <a:bodyPr/>
          <a:lstStyle/>
          <a:p>
            <a:r>
              <a:rPr lang="en-US" dirty="0"/>
              <a:t>Software Engineering </a:t>
            </a:r>
            <a:br>
              <a:rPr lang="en-US" dirty="0"/>
            </a:br>
            <a:r>
              <a:rPr lang="en-US" dirty="0"/>
              <a:t>as the </a:t>
            </a:r>
            <a:br>
              <a:rPr lang="en-US" dirty="0"/>
            </a:br>
            <a:r>
              <a:rPr lang="en-US" dirty="0"/>
              <a:t>Next Level Up </a:t>
            </a:r>
            <a:br>
              <a:rPr lang="en-US" dirty="0"/>
            </a:br>
            <a:r>
              <a:rPr lang="en-US" dirty="0"/>
              <a:t>from Programming</a:t>
            </a:r>
            <a:endParaRPr lang="nl-NL" dirty="0"/>
          </a:p>
        </p:txBody>
      </p:sp>
      <p:pic>
        <p:nvPicPr>
          <p:cNvPr id="7" name="Picture 2" descr="Samenwerken centraal in Strategisch Plan WUR | Agro&amp;Chemie">
            <a:extLst>
              <a:ext uri="{FF2B5EF4-FFF2-40B4-BE49-F238E27FC236}">
                <a16:creationId xmlns:a16="http://schemas.microsoft.com/office/drawing/2014/main" id="{AA1D163A-CAE6-4615-A39B-A9B0DCFEE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77" b="17616"/>
          <a:stretch/>
        </p:blipFill>
        <p:spPr bwMode="auto">
          <a:xfrm>
            <a:off x="199913" y="985499"/>
            <a:ext cx="5120483" cy="1965544"/>
          </a:xfrm>
          <a:prstGeom prst="rect">
            <a:avLst/>
          </a:prstGeom>
          <a:solidFill>
            <a:srgbClr val="FFFFFF"/>
          </a:solidFill>
        </p:spPr>
      </p:pic>
      <p:sp>
        <p:nvSpPr>
          <p:cNvPr id="3" name="TextBox 2">
            <a:extLst>
              <a:ext uri="{FF2B5EF4-FFF2-40B4-BE49-F238E27FC236}">
                <a16:creationId xmlns:a16="http://schemas.microsoft.com/office/drawing/2014/main" id="{6C8613CB-9A6E-4D15-B6AF-BAE5ED408782}"/>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1" kern="1200" dirty="0">
                <a:ea typeface="+mn-ea"/>
                <a:cs typeface="+mn-cs"/>
              </a:rPr>
              <a:t>Oracle Groundbreakers APAC Virtual Tour 2021 </a:t>
            </a:r>
            <a:endParaRPr lang="nl-NL" sz="1350" b="1" kern="1200" dirty="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1">
            <a:extLst>
              <a:ext uri="{FF2B5EF4-FFF2-40B4-BE49-F238E27FC236}">
                <a16:creationId xmlns:a16="http://schemas.microsoft.com/office/drawing/2014/main" id="{AA4247BF-561B-4438-A531-7C84554D9A68}"/>
              </a:ext>
            </a:extLst>
          </p:cNvPr>
          <p:cNvSpPr>
            <a:spLocks noGrp="1"/>
          </p:cNvSpPr>
          <p:nvPr>
            <p:ph type="title"/>
          </p:nvPr>
        </p:nvSpPr>
        <p:spPr>
          <a:xfrm>
            <a:off x="720000" y="288000"/>
            <a:ext cx="6623999" cy="503999"/>
          </a:xfrm>
        </p:spPr>
        <p:txBody>
          <a:bodyPr/>
          <a:lstStyle/>
          <a:p>
            <a:endParaRPr lang="en-US"/>
          </a:p>
        </p:txBody>
      </p:sp>
      <p:pic>
        <p:nvPicPr>
          <p:cNvPr id="6" name="Graphic 5" descr="Factory">
            <a:extLst>
              <a:ext uri="{FF2B5EF4-FFF2-40B4-BE49-F238E27FC236}">
                <a16:creationId xmlns:a16="http://schemas.microsoft.com/office/drawing/2014/main" id="{F3EB927E-2053-49E3-BC98-7701BC9B96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000" y="900001"/>
            <a:ext cx="3401999" cy="3401999"/>
          </a:xfrm>
          <a:prstGeom prst="rect">
            <a:avLst/>
          </a:prstGeom>
        </p:spPr>
      </p:pic>
      <p:sp>
        <p:nvSpPr>
          <p:cNvPr id="4" name="Footer Placeholder 3">
            <a:extLst>
              <a:ext uri="{FF2B5EF4-FFF2-40B4-BE49-F238E27FC236}">
                <a16:creationId xmlns:a16="http://schemas.microsoft.com/office/drawing/2014/main" id="{C730F4F9-658F-4597-B9C8-3E9994F728E7}"/>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6146" name="Picture 2" descr="erosion | National Geographic Society">
            <a:extLst>
              <a:ext uri="{FF2B5EF4-FFF2-40B4-BE49-F238E27FC236}">
                <a16:creationId xmlns:a16="http://schemas.microsoft.com/office/drawing/2014/main" id="{57A10419-6AA4-414C-9E1D-C7E69EC0E91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44000" y="877501"/>
            <a:ext cx="4500000" cy="3375000"/>
          </a:xfrm>
          <a:prstGeom prst="rect">
            <a:avLst/>
          </a:prstGeom>
          <a:solidFill>
            <a:srgbClr val="FFFFFF"/>
          </a:solidFill>
        </p:spPr>
      </p:pic>
      <p:sp>
        <p:nvSpPr>
          <p:cNvPr id="2" name="Slide Number Placeholder 1">
            <a:extLst>
              <a:ext uri="{FF2B5EF4-FFF2-40B4-BE49-F238E27FC236}">
                <a16:creationId xmlns:a16="http://schemas.microsoft.com/office/drawing/2014/main" id="{D23CD0D3-E832-481C-9F16-EC52B1E59010}"/>
              </a:ext>
            </a:extLst>
          </p:cNvPr>
          <p:cNvSpPr>
            <a:spLocks noGrp="1"/>
          </p:cNvSpPr>
          <p:nvPr>
            <p:ph type="sldNum" sz="quarter" idx="12"/>
          </p:nvPr>
        </p:nvSpPr>
        <p:spPr/>
        <p:txBody>
          <a:bodyPr/>
          <a:lstStyle/>
          <a:p>
            <a:fld id="{14F1411D-0280-154F-AEAC-4C20B7AA46B2}" type="slidenum">
              <a:rPr lang="nl-NL" smtClean="0"/>
              <a:t>10</a:t>
            </a:fld>
            <a:endParaRPr lang="nl-NL"/>
          </a:p>
        </p:txBody>
      </p:sp>
    </p:spTree>
    <p:extLst>
      <p:ext uri="{BB962C8B-B14F-4D97-AF65-F5344CB8AC3E}">
        <p14:creationId xmlns:p14="http://schemas.microsoft.com/office/powerpoint/2010/main" val="70007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11E08-A089-4FE6-93E8-253D28C99F08}"/>
              </a:ext>
            </a:extLst>
          </p:cNvPr>
          <p:cNvSpPr>
            <a:spLocks noGrp="1"/>
          </p:cNvSpPr>
          <p:nvPr>
            <p:ph type="title"/>
          </p:nvPr>
        </p:nvSpPr>
        <p:spPr/>
        <p:txBody>
          <a:bodyPr/>
          <a:lstStyle/>
          <a:p>
            <a:r>
              <a:rPr lang="nl-NL" err="1"/>
              <a:t>Not</a:t>
            </a:r>
            <a:r>
              <a:rPr lang="nl-NL"/>
              <a:t> </a:t>
            </a:r>
            <a:r>
              <a:rPr lang="nl-NL" err="1"/>
              <a:t>all</a:t>
            </a:r>
            <a:r>
              <a:rPr lang="nl-NL"/>
              <a:t> code is </a:t>
            </a:r>
            <a:r>
              <a:rPr lang="nl-NL" err="1"/>
              <a:t>created</a:t>
            </a:r>
            <a:r>
              <a:rPr lang="nl-NL"/>
              <a:t> </a:t>
            </a:r>
            <a:r>
              <a:rPr lang="nl-NL" err="1"/>
              <a:t>equal</a:t>
            </a:r>
            <a:endParaRPr lang="en-NL"/>
          </a:p>
        </p:txBody>
      </p:sp>
      <p:sp>
        <p:nvSpPr>
          <p:cNvPr id="4" name="Content Placeholder 3">
            <a:extLst>
              <a:ext uri="{FF2B5EF4-FFF2-40B4-BE49-F238E27FC236}">
                <a16:creationId xmlns:a16="http://schemas.microsoft.com/office/drawing/2014/main" id="{1F3E024E-F237-4B90-911F-DBC827DAD8FD}"/>
              </a:ext>
            </a:extLst>
          </p:cNvPr>
          <p:cNvSpPr>
            <a:spLocks noGrp="1"/>
          </p:cNvSpPr>
          <p:nvPr>
            <p:ph idx="1"/>
          </p:nvPr>
        </p:nvSpPr>
        <p:spPr/>
        <p:txBody>
          <a:bodyPr>
            <a:normAutofit lnSpcReduction="10000"/>
          </a:bodyPr>
          <a:lstStyle/>
          <a:p>
            <a:r>
              <a:rPr lang="nl-NL" dirty="0"/>
              <a:t>Demo in </a:t>
            </a:r>
            <a:r>
              <a:rPr lang="nl-NL" dirty="0" err="1"/>
              <a:t>presentation</a:t>
            </a:r>
            <a:r>
              <a:rPr lang="nl-NL" dirty="0"/>
              <a:t> or workshop</a:t>
            </a:r>
          </a:p>
          <a:p>
            <a:r>
              <a:rPr lang="nl-NL" dirty="0" err="1"/>
              <a:t>Explorative</a:t>
            </a:r>
            <a:r>
              <a:rPr lang="nl-NL" dirty="0"/>
              <a:t> / R&amp;D / </a:t>
            </a:r>
            <a:r>
              <a:rPr lang="nl-NL" dirty="0" err="1"/>
              <a:t>Doodles</a:t>
            </a:r>
            <a:endParaRPr lang="nl-NL" dirty="0"/>
          </a:p>
          <a:p>
            <a:r>
              <a:rPr lang="nl-NL" dirty="0" err="1"/>
              <a:t>Assignment</a:t>
            </a:r>
            <a:r>
              <a:rPr lang="nl-NL" dirty="0"/>
              <a:t> in </a:t>
            </a:r>
            <a:r>
              <a:rPr lang="nl-NL" dirty="0" err="1"/>
              <a:t>study</a:t>
            </a:r>
            <a:r>
              <a:rPr lang="nl-NL" dirty="0"/>
              <a:t> or training</a:t>
            </a:r>
          </a:p>
          <a:p>
            <a:r>
              <a:rPr lang="nl-NL" dirty="0" err="1"/>
              <a:t>Snippet</a:t>
            </a:r>
            <a:r>
              <a:rPr lang="nl-NL" dirty="0"/>
              <a:t> in a blog-</a:t>
            </a:r>
            <a:r>
              <a:rPr lang="nl-NL" dirty="0" err="1"/>
              <a:t>article</a:t>
            </a:r>
            <a:endParaRPr lang="nl-NL" dirty="0"/>
          </a:p>
          <a:p>
            <a:r>
              <a:rPr lang="nl-NL" dirty="0"/>
              <a:t>Proof of Concept</a:t>
            </a:r>
          </a:p>
          <a:p>
            <a:r>
              <a:rPr lang="nl-NL" dirty="0"/>
              <a:t>Prototype</a:t>
            </a:r>
          </a:p>
          <a:p>
            <a:r>
              <a:rPr lang="nl-NL" dirty="0"/>
              <a:t>MVP</a:t>
            </a:r>
          </a:p>
          <a:p>
            <a:r>
              <a:rPr lang="nl-NL" dirty="0"/>
              <a:t>Alert </a:t>
            </a:r>
            <a:r>
              <a:rPr lang="nl-NL" dirty="0" err="1"/>
              <a:t>Condition</a:t>
            </a:r>
            <a:r>
              <a:rPr lang="nl-NL" dirty="0"/>
              <a:t> </a:t>
            </a:r>
            <a:r>
              <a:rPr lang="nl-NL" dirty="0" err="1"/>
              <a:t>evaluation</a:t>
            </a:r>
            <a:endParaRPr lang="en-NL" dirty="0"/>
          </a:p>
          <a:p>
            <a:r>
              <a:rPr lang="nl-NL" dirty="0"/>
              <a:t>Product </a:t>
            </a:r>
            <a:r>
              <a:rPr lang="nl-NL" dirty="0" err="1"/>
              <a:t>with</a:t>
            </a:r>
            <a:r>
              <a:rPr lang="nl-NL" dirty="0"/>
              <a:t> a </a:t>
            </a:r>
            <a:r>
              <a:rPr lang="nl-NL" dirty="0" err="1"/>
              <a:t>very</a:t>
            </a:r>
            <a:r>
              <a:rPr lang="nl-NL" dirty="0"/>
              <a:t> short time </a:t>
            </a:r>
            <a:r>
              <a:rPr lang="nl-NL" dirty="0" err="1"/>
              <a:t>to</a:t>
            </a:r>
            <a:r>
              <a:rPr lang="nl-NL" dirty="0"/>
              <a:t> live (</a:t>
            </a:r>
            <a:r>
              <a:rPr lang="nl-NL" dirty="0" err="1"/>
              <a:t>several</a:t>
            </a:r>
            <a:r>
              <a:rPr lang="nl-NL" dirty="0"/>
              <a:t> weeks, </a:t>
            </a:r>
            <a:r>
              <a:rPr lang="nl-NL" dirty="0" err="1"/>
              <a:t>not</a:t>
            </a:r>
            <a:r>
              <a:rPr lang="nl-NL" dirty="0"/>
              <a:t> </a:t>
            </a:r>
            <a:r>
              <a:rPr lang="nl-NL" dirty="0" err="1"/>
              <a:t>any</a:t>
            </a:r>
            <a:r>
              <a:rPr lang="nl-NL" dirty="0"/>
              <a:t> </a:t>
            </a:r>
            <a:r>
              <a:rPr lang="nl-NL" dirty="0" err="1"/>
              <a:t>longer</a:t>
            </a:r>
            <a:r>
              <a:rPr lang="nl-NL" dirty="0"/>
              <a:t>)</a:t>
            </a:r>
          </a:p>
          <a:p>
            <a:r>
              <a:rPr lang="nl-NL" dirty="0" err="1"/>
              <a:t>Contribution</a:t>
            </a:r>
            <a:r>
              <a:rPr lang="nl-NL" dirty="0"/>
              <a:t> </a:t>
            </a:r>
            <a:r>
              <a:rPr lang="nl-NL" dirty="0" err="1"/>
              <a:t>to</a:t>
            </a:r>
            <a:r>
              <a:rPr lang="nl-NL" dirty="0"/>
              <a:t> open source project</a:t>
            </a:r>
          </a:p>
          <a:p>
            <a:r>
              <a:rPr lang="nl-NL" dirty="0"/>
              <a:t>(</a:t>
            </a:r>
            <a:r>
              <a:rPr lang="nl-NL" dirty="0" err="1"/>
              <a:t>internal</a:t>
            </a:r>
            <a:r>
              <a:rPr lang="nl-NL" dirty="0"/>
              <a:t>) </a:t>
            </a:r>
            <a:r>
              <a:rPr lang="nl-NL" dirty="0" err="1"/>
              <a:t>Reusable</a:t>
            </a:r>
            <a:r>
              <a:rPr lang="nl-NL" dirty="0"/>
              <a:t> Library</a:t>
            </a:r>
          </a:p>
          <a:p>
            <a:r>
              <a:rPr lang="nl-NL" dirty="0"/>
              <a:t>Operating system for </a:t>
            </a:r>
            <a:r>
              <a:rPr lang="nl-NL" dirty="0" err="1"/>
              <a:t>guided</a:t>
            </a:r>
            <a:r>
              <a:rPr lang="nl-NL" dirty="0"/>
              <a:t> </a:t>
            </a:r>
            <a:r>
              <a:rPr lang="nl-NL" dirty="0" err="1"/>
              <a:t>nuclear</a:t>
            </a:r>
            <a:r>
              <a:rPr lang="nl-NL" dirty="0"/>
              <a:t> </a:t>
            </a:r>
            <a:r>
              <a:rPr lang="nl-NL" dirty="0" err="1"/>
              <a:t>missile</a:t>
            </a:r>
            <a:r>
              <a:rPr lang="nl-NL" dirty="0"/>
              <a:t>/ </a:t>
            </a:r>
            <a:r>
              <a:rPr lang="nl-NL" dirty="0" err="1"/>
              <a:t>SpaceX</a:t>
            </a:r>
            <a:r>
              <a:rPr lang="nl-NL" dirty="0"/>
              <a:t> vehicle</a:t>
            </a:r>
          </a:p>
          <a:p>
            <a:r>
              <a:rPr lang="nl-NL" dirty="0"/>
              <a:t>Unit-test for code component</a:t>
            </a:r>
          </a:p>
          <a:p>
            <a:r>
              <a:rPr lang="nl-NL" dirty="0" err="1"/>
              <a:t>Healthcheck</a:t>
            </a:r>
            <a:r>
              <a:rPr lang="nl-NL" dirty="0"/>
              <a:t>/</a:t>
            </a:r>
            <a:r>
              <a:rPr lang="nl-NL" dirty="0" err="1"/>
              <a:t>smoketest</a:t>
            </a:r>
            <a:endParaRPr lang="nl-NL" dirty="0"/>
          </a:p>
        </p:txBody>
      </p:sp>
      <p:cxnSp>
        <p:nvCxnSpPr>
          <p:cNvPr id="5" name="Straight Connector 4">
            <a:extLst>
              <a:ext uri="{FF2B5EF4-FFF2-40B4-BE49-F238E27FC236}">
                <a16:creationId xmlns:a16="http://schemas.microsoft.com/office/drawing/2014/main" id="{4103FB9B-28A4-49B6-A85E-C0126E05D5ED}"/>
              </a:ext>
            </a:extLst>
          </p:cNvPr>
          <p:cNvCxnSpPr>
            <a:cxnSpLocks/>
          </p:cNvCxnSpPr>
          <p:nvPr/>
        </p:nvCxnSpPr>
        <p:spPr>
          <a:xfrm>
            <a:off x="441435" y="2438121"/>
            <a:ext cx="7319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485E82C-C500-4B9D-9B41-6B62553C7316}"/>
              </a:ext>
            </a:extLst>
          </p:cNvPr>
          <p:cNvSpPr txBox="1"/>
          <p:nvPr/>
        </p:nvSpPr>
        <p:spPr>
          <a:xfrm>
            <a:off x="3694324" y="2409322"/>
            <a:ext cx="3337773" cy="248209"/>
          </a:xfrm>
          <a:prstGeom prst="rect">
            <a:avLst/>
          </a:prstGeom>
          <a:noFill/>
        </p:spPr>
        <p:txBody>
          <a:bodyPr wrap="none" rtlCol="0">
            <a:spAutoFit/>
          </a:bodyPr>
          <a:lstStyle/>
          <a:p>
            <a:r>
              <a:rPr lang="nl-NL" sz="1013" i="1">
                <a:solidFill>
                  <a:srgbClr val="002060"/>
                </a:solidFill>
              </a:rPr>
              <a:t>(</a:t>
            </a:r>
            <a:r>
              <a:rPr lang="nl-NL" sz="1013" i="1" err="1">
                <a:solidFill>
                  <a:srgbClr val="002060"/>
                </a:solidFill>
              </a:rPr>
              <a:t>potentially</a:t>
            </a:r>
            <a:r>
              <a:rPr lang="nl-NL" sz="1013" i="1">
                <a:solidFill>
                  <a:srgbClr val="002060"/>
                </a:solidFill>
              </a:rPr>
              <a:t>) </a:t>
            </a:r>
            <a:r>
              <a:rPr lang="nl-NL" sz="1013" i="1" err="1">
                <a:solidFill>
                  <a:srgbClr val="002060"/>
                </a:solidFill>
              </a:rPr>
              <a:t>Production</a:t>
            </a:r>
            <a:r>
              <a:rPr lang="nl-NL" sz="1013" i="1">
                <a:solidFill>
                  <a:srgbClr val="002060"/>
                </a:solidFill>
              </a:rPr>
              <a:t> : Professional </a:t>
            </a:r>
            <a:r>
              <a:rPr lang="nl-NL" sz="1013" i="1" err="1">
                <a:solidFill>
                  <a:srgbClr val="002060"/>
                </a:solidFill>
              </a:rPr>
              <a:t>Quality</a:t>
            </a:r>
            <a:r>
              <a:rPr lang="nl-NL" sz="1013" i="1">
                <a:solidFill>
                  <a:srgbClr val="002060"/>
                </a:solidFill>
              </a:rPr>
              <a:t> Software</a:t>
            </a:r>
            <a:endParaRPr lang="en-NL" sz="1013" i="1">
              <a:solidFill>
                <a:srgbClr val="002060"/>
              </a:solidFill>
            </a:endParaRPr>
          </a:p>
        </p:txBody>
      </p:sp>
      <p:sp>
        <p:nvSpPr>
          <p:cNvPr id="8" name="Arrow: Down 7">
            <a:extLst>
              <a:ext uri="{FF2B5EF4-FFF2-40B4-BE49-F238E27FC236}">
                <a16:creationId xmlns:a16="http://schemas.microsoft.com/office/drawing/2014/main" id="{AD896BE6-D00E-4886-B2CA-422D6DBAFF64}"/>
              </a:ext>
            </a:extLst>
          </p:cNvPr>
          <p:cNvSpPr/>
          <p:nvPr/>
        </p:nvSpPr>
        <p:spPr>
          <a:xfrm>
            <a:off x="7570208" y="2507077"/>
            <a:ext cx="190500" cy="2703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9" name="TextBox 8">
            <a:extLst>
              <a:ext uri="{FF2B5EF4-FFF2-40B4-BE49-F238E27FC236}">
                <a16:creationId xmlns:a16="http://schemas.microsoft.com/office/drawing/2014/main" id="{592C55DF-7FCB-4D99-9EB1-60C2D5F0A954}"/>
              </a:ext>
            </a:extLst>
          </p:cNvPr>
          <p:cNvSpPr txBox="1"/>
          <p:nvPr/>
        </p:nvSpPr>
        <p:spPr>
          <a:xfrm>
            <a:off x="2690540" y="2179477"/>
            <a:ext cx="4238661" cy="248209"/>
          </a:xfrm>
          <a:prstGeom prst="rect">
            <a:avLst/>
          </a:prstGeom>
          <a:noFill/>
        </p:spPr>
        <p:txBody>
          <a:bodyPr wrap="none" rtlCol="0">
            <a:spAutoFit/>
          </a:bodyPr>
          <a:lstStyle/>
          <a:p>
            <a:r>
              <a:rPr lang="nl-NL" sz="1013" i="1" err="1">
                <a:solidFill>
                  <a:srgbClr val="FF0000"/>
                </a:solidFill>
              </a:rPr>
              <a:t>Not</a:t>
            </a:r>
            <a:r>
              <a:rPr lang="nl-NL" sz="1013" i="1">
                <a:solidFill>
                  <a:srgbClr val="FF0000"/>
                </a:solidFill>
              </a:rPr>
              <a:t> </a:t>
            </a:r>
            <a:r>
              <a:rPr lang="nl-NL" sz="1013" i="1" err="1">
                <a:solidFill>
                  <a:srgbClr val="FF0000"/>
                </a:solidFill>
              </a:rPr>
              <a:t>Production</a:t>
            </a:r>
            <a:r>
              <a:rPr lang="nl-NL" sz="1013" i="1">
                <a:solidFill>
                  <a:srgbClr val="FF0000"/>
                </a:solidFill>
              </a:rPr>
              <a:t> Ready: </a:t>
            </a:r>
            <a:r>
              <a:rPr lang="nl-NL" sz="1013" i="1" err="1">
                <a:solidFill>
                  <a:srgbClr val="FF0000"/>
                </a:solidFill>
              </a:rPr>
              <a:t>not</a:t>
            </a:r>
            <a:r>
              <a:rPr lang="nl-NL" sz="1013" i="1">
                <a:solidFill>
                  <a:srgbClr val="FF0000"/>
                </a:solidFill>
              </a:rPr>
              <a:t> (</a:t>
            </a:r>
            <a:r>
              <a:rPr lang="nl-NL" sz="1013" i="1" err="1">
                <a:solidFill>
                  <a:srgbClr val="FF0000"/>
                </a:solidFill>
              </a:rPr>
              <a:t>necessarily</a:t>
            </a:r>
            <a:r>
              <a:rPr lang="nl-NL" sz="1013" i="1">
                <a:solidFill>
                  <a:srgbClr val="FF0000"/>
                </a:solidFill>
              </a:rPr>
              <a:t>) Professional </a:t>
            </a:r>
            <a:r>
              <a:rPr lang="nl-NL" sz="1013" i="1" err="1">
                <a:solidFill>
                  <a:srgbClr val="FF0000"/>
                </a:solidFill>
              </a:rPr>
              <a:t>Quality</a:t>
            </a:r>
            <a:r>
              <a:rPr lang="nl-NL" sz="1013" i="1">
                <a:solidFill>
                  <a:srgbClr val="FF0000"/>
                </a:solidFill>
              </a:rPr>
              <a:t> Software</a:t>
            </a:r>
            <a:endParaRPr lang="en-NL" sz="1013" i="1">
              <a:solidFill>
                <a:srgbClr val="FF0000"/>
              </a:solidFill>
            </a:endParaRPr>
          </a:p>
        </p:txBody>
      </p:sp>
      <p:sp>
        <p:nvSpPr>
          <p:cNvPr id="10" name="Arrow: Up 9">
            <a:extLst>
              <a:ext uri="{FF2B5EF4-FFF2-40B4-BE49-F238E27FC236}">
                <a16:creationId xmlns:a16="http://schemas.microsoft.com/office/drawing/2014/main" id="{79227280-B248-4257-A074-1351FE6A51ED}"/>
              </a:ext>
            </a:extLst>
          </p:cNvPr>
          <p:cNvSpPr/>
          <p:nvPr/>
        </p:nvSpPr>
        <p:spPr>
          <a:xfrm>
            <a:off x="7573755" y="2040444"/>
            <a:ext cx="190500" cy="33576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pic>
        <p:nvPicPr>
          <p:cNvPr id="1026" name="Picture 2" descr="26 Best Mayflies images | mayfly, aquatic insects, fly fishing">
            <a:extLst>
              <a:ext uri="{FF2B5EF4-FFF2-40B4-BE49-F238E27FC236}">
                <a16:creationId xmlns:a16="http://schemas.microsoft.com/office/drawing/2014/main" id="{8B886DF2-667C-4339-B32E-6ABE0748C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901" y="2080652"/>
            <a:ext cx="1064192" cy="16007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96C7C06-BAAA-4F6E-9F54-86FF98E048D2}"/>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7" name="Slide Number Placeholder 6">
            <a:extLst>
              <a:ext uri="{FF2B5EF4-FFF2-40B4-BE49-F238E27FC236}">
                <a16:creationId xmlns:a16="http://schemas.microsoft.com/office/drawing/2014/main" id="{76752E58-DED8-4610-B7D3-BBE4C1746261}"/>
              </a:ext>
            </a:extLst>
          </p:cNvPr>
          <p:cNvSpPr>
            <a:spLocks noGrp="1"/>
          </p:cNvSpPr>
          <p:nvPr>
            <p:ph type="sldNum" sz="quarter" idx="12"/>
          </p:nvPr>
        </p:nvSpPr>
        <p:spPr/>
        <p:txBody>
          <a:bodyPr/>
          <a:lstStyle/>
          <a:p>
            <a:fld id="{BF590972-BD5A-4E8E-8655-ACB12844DF5C}" type="slidenum">
              <a:rPr lang="en-NL" smtClean="0"/>
              <a:t>11</a:t>
            </a:fld>
            <a:endParaRPr lang="en-NL"/>
          </a:p>
        </p:txBody>
      </p:sp>
    </p:spTree>
    <p:extLst>
      <p:ext uri="{BB962C8B-B14F-4D97-AF65-F5344CB8AC3E}">
        <p14:creationId xmlns:p14="http://schemas.microsoft.com/office/powerpoint/2010/main" val="326032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24D4-B2AC-4E70-92E8-3CA3F08C18B3}"/>
              </a:ext>
            </a:extLst>
          </p:cNvPr>
          <p:cNvSpPr>
            <a:spLocks noGrp="1"/>
          </p:cNvSpPr>
          <p:nvPr>
            <p:ph type="title"/>
          </p:nvPr>
        </p:nvSpPr>
        <p:spPr/>
        <p:txBody>
          <a:bodyPr/>
          <a:lstStyle/>
          <a:p>
            <a:r>
              <a:rPr lang="en-US" dirty="0"/>
              <a:t>What is software?</a:t>
            </a:r>
            <a:br>
              <a:rPr lang="en-US" dirty="0"/>
            </a:br>
            <a:br>
              <a:rPr lang="en-US" dirty="0"/>
            </a:br>
            <a:br>
              <a:rPr lang="en-US" dirty="0"/>
            </a:br>
            <a:endParaRPr lang="en-US" dirty="0"/>
          </a:p>
        </p:txBody>
      </p:sp>
      <p:sp>
        <p:nvSpPr>
          <p:cNvPr id="4" name="Footer Placeholder 3">
            <a:extLst>
              <a:ext uri="{FF2B5EF4-FFF2-40B4-BE49-F238E27FC236}">
                <a16:creationId xmlns:a16="http://schemas.microsoft.com/office/drawing/2014/main" id="{3CEC6D1C-0571-43D5-93B3-7178FBD3403F}"/>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3" name="Slide Number Placeholder 2">
            <a:extLst>
              <a:ext uri="{FF2B5EF4-FFF2-40B4-BE49-F238E27FC236}">
                <a16:creationId xmlns:a16="http://schemas.microsoft.com/office/drawing/2014/main" id="{7D4BFBDF-B62C-44B6-B812-FF3D83068052}"/>
              </a:ext>
            </a:extLst>
          </p:cNvPr>
          <p:cNvSpPr>
            <a:spLocks noGrp="1"/>
          </p:cNvSpPr>
          <p:nvPr>
            <p:ph type="sldNum" sz="quarter" idx="12"/>
          </p:nvPr>
        </p:nvSpPr>
        <p:spPr/>
        <p:txBody>
          <a:bodyPr/>
          <a:lstStyle/>
          <a:p>
            <a:fld id="{14F1411D-0280-154F-AEAC-4C20B7AA46B2}" type="slidenum">
              <a:rPr lang="nl-NL" noProof="0" smtClean="0"/>
              <a:t>12</a:t>
            </a:fld>
            <a:endParaRPr lang="nl-NL" noProof="0" dirty="0"/>
          </a:p>
        </p:txBody>
      </p:sp>
    </p:spTree>
    <p:extLst>
      <p:ext uri="{BB962C8B-B14F-4D97-AF65-F5344CB8AC3E}">
        <p14:creationId xmlns:p14="http://schemas.microsoft.com/office/powerpoint/2010/main" val="2117867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24D4-B2AC-4E70-92E8-3CA3F08C18B3}"/>
              </a:ext>
            </a:extLst>
          </p:cNvPr>
          <p:cNvSpPr>
            <a:spLocks noGrp="1"/>
          </p:cNvSpPr>
          <p:nvPr>
            <p:ph type="title"/>
          </p:nvPr>
        </p:nvSpPr>
        <p:spPr/>
        <p:txBody>
          <a:bodyPr/>
          <a:lstStyle/>
          <a:p>
            <a:r>
              <a:rPr lang="en-US" dirty="0"/>
              <a:t>What is software?</a:t>
            </a:r>
            <a:br>
              <a:rPr lang="en-US" dirty="0"/>
            </a:br>
            <a:br>
              <a:rPr lang="en-US" dirty="0"/>
            </a:br>
            <a:br>
              <a:rPr lang="en-US" dirty="0"/>
            </a:br>
            <a:r>
              <a:rPr lang="en-US" dirty="0"/>
              <a:t>Any instruction executed by a machine!	</a:t>
            </a:r>
          </a:p>
        </p:txBody>
      </p:sp>
      <p:sp>
        <p:nvSpPr>
          <p:cNvPr id="4" name="Footer Placeholder 3">
            <a:extLst>
              <a:ext uri="{FF2B5EF4-FFF2-40B4-BE49-F238E27FC236}">
                <a16:creationId xmlns:a16="http://schemas.microsoft.com/office/drawing/2014/main" id="{3CEC6D1C-0571-43D5-93B3-7178FBD3403F}"/>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3" name="Slide Number Placeholder 2">
            <a:extLst>
              <a:ext uri="{FF2B5EF4-FFF2-40B4-BE49-F238E27FC236}">
                <a16:creationId xmlns:a16="http://schemas.microsoft.com/office/drawing/2014/main" id="{28A990B5-68ED-4EE7-8F45-3F3DB008AD7D}"/>
              </a:ext>
            </a:extLst>
          </p:cNvPr>
          <p:cNvSpPr>
            <a:spLocks noGrp="1"/>
          </p:cNvSpPr>
          <p:nvPr>
            <p:ph type="sldNum" sz="quarter" idx="12"/>
          </p:nvPr>
        </p:nvSpPr>
        <p:spPr/>
        <p:txBody>
          <a:bodyPr/>
          <a:lstStyle/>
          <a:p>
            <a:fld id="{14F1411D-0280-154F-AEAC-4C20B7AA46B2}" type="slidenum">
              <a:rPr lang="nl-NL" noProof="0" smtClean="0"/>
              <a:t>13</a:t>
            </a:fld>
            <a:endParaRPr lang="nl-NL" noProof="0" dirty="0"/>
          </a:p>
        </p:txBody>
      </p:sp>
    </p:spTree>
    <p:extLst>
      <p:ext uri="{BB962C8B-B14F-4D97-AF65-F5344CB8AC3E}">
        <p14:creationId xmlns:p14="http://schemas.microsoft.com/office/powerpoint/2010/main" val="2748895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71B5-018A-4A4C-984D-4048A0B3E47E}"/>
              </a:ext>
            </a:extLst>
          </p:cNvPr>
          <p:cNvSpPr>
            <a:spLocks noGrp="1"/>
          </p:cNvSpPr>
          <p:nvPr>
            <p:ph type="title"/>
          </p:nvPr>
        </p:nvSpPr>
        <p:spPr/>
        <p:txBody>
          <a:bodyPr/>
          <a:lstStyle/>
          <a:p>
            <a:r>
              <a:rPr lang="en-US" dirty="0"/>
              <a:t>Lifetime of a software application</a:t>
            </a:r>
          </a:p>
        </p:txBody>
      </p:sp>
      <p:pic>
        <p:nvPicPr>
          <p:cNvPr id="11" name="Picture 10">
            <a:extLst>
              <a:ext uri="{FF2B5EF4-FFF2-40B4-BE49-F238E27FC236}">
                <a16:creationId xmlns:a16="http://schemas.microsoft.com/office/drawing/2014/main" id="{C76E54E8-1D7A-456E-B99A-B1870CFB4C82}"/>
              </a:ext>
            </a:extLst>
          </p:cNvPr>
          <p:cNvPicPr>
            <a:picLocks noChangeAspect="1"/>
          </p:cNvPicPr>
          <p:nvPr/>
        </p:nvPicPr>
        <p:blipFill>
          <a:blip r:embed="rId2"/>
          <a:stretch>
            <a:fillRect/>
          </a:stretch>
        </p:blipFill>
        <p:spPr>
          <a:xfrm>
            <a:off x="555171" y="1080000"/>
            <a:ext cx="8033657" cy="3454635"/>
          </a:xfrm>
          <a:prstGeom prst="rect">
            <a:avLst/>
          </a:prstGeom>
        </p:spPr>
      </p:pic>
      <p:pic>
        <p:nvPicPr>
          <p:cNvPr id="12" name="Picture 2" descr="Gartner MQ 2020">
            <a:extLst>
              <a:ext uri="{FF2B5EF4-FFF2-40B4-BE49-F238E27FC236}">
                <a16:creationId xmlns:a16="http://schemas.microsoft.com/office/drawing/2014/main" id="{6DB0665C-B231-4583-AD59-4CFBE921D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657" y="198568"/>
            <a:ext cx="2343831" cy="536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erfectly boiled spaghetti Recipe by Wanjiku Kinaro - Cookpad">
            <a:extLst>
              <a:ext uri="{FF2B5EF4-FFF2-40B4-BE49-F238E27FC236}">
                <a16:creationId xmlns:a16="http://schemas.microsoft.com/office/drawing/2014/main" id="{3327BB0A-C823-48F3-81CF-1AD17950B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011" y="2354580"/>
            <a:ext cx="1421654" cy="7463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break spaghetti into two pieces according to MIT study">
            <a:extLst>
              <a:ext uri="{FF2B5EF4-FFF2-40B4-BE49-F238E27FC236}">
                <a16:creationId xmlns:a16="http://schemas.microsoft.com/office/drawing/2014/main" id="{C523752E-9FF1-4B15-BD8E-0DA073F3D8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937"/>
          <a:stretch/>
        </p:blipFill>
        <p:spPr bwMode="auto">
          <a:xfrm>
            <a:off x="768416" y="2354580"/>
            <a:ext cx="1463208" cy="80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7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B003-EA70-4D30-A176-A09414FCB868}"/>
              </a:ext>
            </a:extLst>
          </p:cNvPr>
          <p:cNvSpPr>
            <a:spLocks noGrp="1"/>
          </p:cNvSpPr>
          <p:nvPr>
            <p:ph type="title"/>
          </p:nvPr>
        </p:nvSpPr>
        <p:spPr/>
        <p:txBody>
          <a:bodyPr/>
          <a:lstStyle/>
          <a:p>
            <a:r>
              <a:rPr lang="en-US" dirty="0"/>
              <a:t>Productivity as function of time</a:t>
            </a:r>
          </a:p>
        </p:txBody>
      </p:sp>
      <p:sp>
        <p:nvSpPr>
          <p:cNvPr id="4" name="Footer Placeholder 3">
            <a:extLst>
              <a:ext uri="{FF2B5EF4-FFF2-40B4-BE49-F238E27FC236}">
                <a16:creationId xmlns:a16="http://schemas.microsoft.com/office/drawing/2014/main" id="{0EEA1E92-4030-4E74-AC65-AA8A924DADC2}"/>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3" name="Slide Number Placeholder 2">
            <a:extLst>
              <a:ext uri="{FF2B5EF4-FFF2-40B4-BE49-F238E27FC236}">
                <a16:creationId xmlns:a16="http://schemas.microsoft.com/office/drawing/2014/main" id="{247D5FEB-E0C0-47D0-99FF-8E5FBD97EC03}"/>
              </a:ext>
            </a:extLst>
          </p:cNvPr>
          <p:cNvSpPr>
            <a:spLocks noGrp="1"/>
          </p:cNvSpPr>
          <p:nvPr>
            <p:ph type="sldNum" sz="quarter" idx="12"/>
          </p:nvPr>
        </p:nvSpPr>
        <p:spPr/>
        <p:txBody>
          <a:bodyPr/>
          <a:lstStyle/>
          <a:p>
            <a:fld id="{14F1411D-0280-154F-AEAC-4C20B7AA46B2}" type="slidenum">
              <a:rPr lang="nl-NL" smtClean="0"/>
              <a:t>15</a:t>
            </a:fld>
            <a:endParaRPr lang="nl-NL"/>
          </a:p>
        </p:txBody>
      </p:sp>
      <p:pic>
        <p:nvPicPr>
          <p:cNvPr id="6" name="Picture 5">
            <a:extLst>
              <a:ext uri="{FF2B5EF4-FFF2-40B4-BE49-F238E27FC236}">
                <a16:creationId xmlns:a16="http://schemas.microsoft.com/office/drawing/2014/main" id="{CDD812DF-6446-439F-80A5-9AEEE3B145FE}"/>
              </a:ext>
            </a:extLst>
          </p:cNvPr>
          <p:cNvPicPr>
            <a:picLocks noChangeAspect="1"/>
          </p:cNvPicPr>
          <p:nvPr/>
        </p:nvPicPr>
        <p:blipFill>
          <a:blip r:embed="rId2"/>
          <a:stretch>
            <a:fillRect/>
          </a:stretch>
        </p:blipFill>
        <p:spPr>
          <a:xfrm>
            <a:off x="1849818" y="1006966"/>
            <a:ext cx="6430182" cy="2796652"/>
          </a:xfrm>
          <a:prstGeom prst="rect">
            <a:avLst/>
          </a:prstGeom>
        </p:spPr>
      </p:pic>
      <p:sp>
        <p:nvSpPr>
          <p:cNvPr id="9" name="Double Wave 8">
            <a:extLst>
              <a:ext uri="{FF2B5EF4-FFF2-40B4-BE49-F238E27FC236}">
                <a16:creationId xmlns:a16="http://schemas.microsoft.com/office/drawing/2014/main" id="{ED4B5A43-50C8-4B49-B721-2F236E479A22}"/>
              </a:ext>
            </a:extLst>
          </p:cNvPr>
          <p:cNvSpPr/>
          <p:nvPr/>
        </p:nvSpPr>
        <p:spPr>
          <a:xfrm>
            <a:off x="5504688" y="2626614"/>
            <a:ext cx="1901952" cy="348234"/>
          </a:xfrm>
          <a:prstGeom prst="double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The Legacy Curve</a:t>
            </a:r>
          </a:p>
        </p:txBody>
      </p:sp>
    </p:spTree>
    <p:extLst>
      <p:ext uri="{BB962C8B-B14F-4D97-AF65-F5344CB8AC3E}">
        <p14:creationId xmlns:p14="http://schemas.microsoft.com/office/powerpoint/2010/main" val="261456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750" fill="hold"/>
                                        <p:tgtEl>
                                          <p:spTgt spid="9"/>
                                        </p:tgtEl>
                                        <p:attrNameLst>
                                          <p:attrName>ppt_x</p:attrName>
                                        </p:attrNameLst>
                                      </p:cBhvr>
                                      <p:tavLst>
                                        <p:tav tm="0">
                                          <p:val>
                                            <p:strVal val="1+#ppt_w/2"/>
                                          </p:val>
                                        </p:tav>
                                        <p:tav tm="100000">
                                          <p:val>
                                            <p:strVal val="#ppt_x"/>
                                          </p:val>
                                        </p:tav>
                                      </p:tavLst>
                                    </p:anim>
                                    <p:anim calcmode="lin" valueType="num">
                                      <p:cBhvr additive="base">
                                        <p:cTn id="8" dur="1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B003-EA70-4D30-A176-A09414FCB868}"/>
              </a:ext>
            </a:extLst>
          </p:cNvPr>
          <p:cNvSpPr>
            <a:spLocks noGrp="1"/>
          </p:cNvSpPr>
          <p:nvPr>
            <p:ph type="title"/>
          </p:nvPr>
        </p:nvSpPr>
        <p:spPr/>
        <p:txBody>
          <a:bodyPr/>
          <a:lstStyle/>
          <a:p>
            <a:r>
              <a:rPr lang="en-US" dirty="0"/>
              <a:t>Productivity as function of time and code quality</a:t>
            </a:r>
          </a:p>
        </p:txBody>
      </p:sp>
      <p:sp>
        <p:nvSpPr>
          <p:cNvPr id="4" name="Footer Placeholder 3">
            <a:extLst>
              <a:ext uri="{FF2B5EF4-FFF2-40B4-BE49-F238E27FC236}">
                <a16:creationId xmlns:a16="http://schemas.microsoft.com/office/drawing/2014/main" id="{0EEA1E92-4030-4E74-AC65-AA8A924DADC2}"/>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TextBox 6">
            <a:extLst>
              <a:ext uri="{FF2B5EF4-FFF2-40B4-BE49-F238E27FC236}">
                <a16:creationId xmlns:a16="http://schemas.microsoft.com/office/drawing/2014/main" id="{181A63AE-2EE1-453F-91D1-B25176527BBE}"/>
              </a:ext>
            </a:extLst>
          </p:cNvPr>
          <p:cNvSpPr txBox="1"/>
          <p:nvPr/>
        </p:nvSpPr>
        <p:spPr>
          <a:xfrm>
            <a:off x="5229478" y="4793325"/>
            <a:ext cx="3903313" cy="161583"/>
          </a:xfrm>
          <a:prstGeom prst="rect">
            <a:avLst/>
          </a:prstGeom>
          <a:noFill/>
        </p:spPr>
        <p:txBody>
          <a:bodyPr wrap="none" lIns="0" tIns="0" rIns="0" bIns="0" rtlCol="0">
            <a:spAutoFit/>
          </a:bodyPr>
          <a:lstStyle/>
          <a:p>
            <a:r>
              <a:rPr lang="en-US" sz="1050" i="1" dirty="0"/>
              <a:t>source: https://martinfowler.com/articles/is-quality-worth-cost.html</a:t>
            </a:r>
          </a:p>
        </p:txBody>
      </p:sp>
      <p:sp>
        <p:nvSpPr>
          <p:cNvPr id="3" name="Slide Number Placeholder 2">
            <a:extLst>
              <a:ext uri="{FF2B5EF4-FFF2-40B4-BE49-F238E27FC236}">
                <a16:creationId xmlns:a16="http://schemas.microsoft.com/office/drawing/2014/main" id="{247D5FEB-E0C0-47D0-99FF-8E5FBD97EC03}"/>
              </a:ext>
            </a:extLst>
          </p:cNvPr>
          <p:cNvSpPr>
            <a:spLocks noGrp="1"/>
          </p:cNvSpPr>
          <p:nvPr>
            <p:ph type="sldNum" sz="quarter" idx="12"/>
          </p:nvPr>
        </p:nvSpPr>
        <p:spPr/>
        <p:txBody>
          <a:bodyPr/>
          <a:lstStyle/>
          <a:p>
            <a:fld id="{14F1411D-0280-154F-AEAC-4C20B7AA46B2}" type="slidenum">
              <a:rPr lang="nl-NL" smtClean="0"/>
              <a:t>16</a:t>
            </a:fld>
            <a:endParaRPr lang="nl-NL"/>
          </a:p>
        </p:txBody>
      </p:sp>
      <p:pic>
        <p:nvPicPr>
          <p:cNvPr id="8" name="Picture 4" descr="Is High Quality Software Worth the Cost?">
            <a:extLst>
              <a:ext uri="{FF2B5EF4-FFF2-40B4-BE49-F238E27FC236}">
                <a16:creationId xmlns:a16="http://schemas.microsoft.com/office/drawing/2014/main" id="{0C077CFA-2889-4448-8EB9-DF714BD566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1782"/>
          <a:stretch/>
        </p:blipFill>
        <p:spPr bwMode="auto">
          <a:xfrm>
            <a:off x="719998" y="1006966"/>
            <a:ext cx="2303421" cy="3867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418F3BB-AE52-40A7-B133-4646DD36E817}"/>
              </a:ext>
            </a:extLst>
          </p:cNvPr>
          <p:cNvPicPr>
            <a:picLocks noChangeAspect="1"/>
          </p:cNvPicPr>
          <p:nvPr/>
        </p:nvPicPr>
        <p:blipFill>
          <a:blip r:embed="rId3"/>
          <a:stretch>
            <a:fillRect/>
          </a:stretch>
        </p:blipFill>
        <p:spPr>
          <a:xfrm>
            <a:off x="2614596" y="3914219"/>
            <a:ext cx="944962" cy="472481"/>
          </a:xfrm>
          <a:prstGeom prst="rect">
            <a:avLst/>
          </a:prstGeom>
        </p:spPr>
      </p:pic>
    </p:spTree>
    <p:extLst>
      <p:ext uri="{BB962C8B-B14F-4D97-AF65-F5344CB8AC3E}">
        <p14:creationId xmlns:p14="http://schemas.microsoft.com/office/powerpoint/2010/main" val="144484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B003-EA70-4D30-A176-A09414FCB868}"/>
              </a:ext>
            </a:extLst>
          </p:cNvPr>
          <p:cNvSpPr>
            <a:spLocks noGrp="1"/>
          </p:cNvSpPr>
          <p:nvPr>
            <p:ph type="title"/>
          </p:nvPr>
        </p:nvSpPr>
        <p:spPr/>
        <p:txBody>
          <a:bodyPr/>
          <a:lstStyle/>
          <a:p>
            <a:r>
              <a:rPr lang="en-US" dirty="0"/>
              <a:t>Productivity as function of time and code quality</a:t>
            </a:r>
          </a:p>
        </p:txBody>
      </p:sp>
      <p:sp>
        <p:nvSpPr>
          <p:cNvPr id="4" name="Footer Placeholder 3">
            <a:extLst>
              <a:ext uri="{FF2B5EF4-FFF2-40B4-BE49-F238E27FC236}">
                <a16:creationId xmlns:a16="http://schemas.microsoft.com/office/drawing/2014/main" id="{0EEA1E92-4030-4E74-AC65-AA8A924DADC2}"/>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33796" name="Picture 4" descr="Is High Quality Software Worth the Cost?">
            <a:extLst>
              <a:ext uri="{FF2B5EF4-FFF2-40B4-BE49-F238E27FC236}">
                <a16:creationId xmlns:a16="http://schemas.microsoft.com/office/drawing/2014/main" id="{A1633DC8-C17C-4905-B0D1-02E859694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1006966"/>
            <a:ext cx="8162925" cy="3867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1A63AE-2EE1-453F-91D1-B25176527BBE}"/>
              </a:ext>
            </a:extLst>
          </p:cNvPr>
          <p:cNvSpPr txBox="1"/>
          <p:nvPr/>
        </p:nvSpPr>
        <p:spPr>
          <a:xfrm>
            <a:off x="5229478" y="4793325"/>
            <a:ext cx="3903313" cy="161583"/>
          </a:xfrm>
          <a:prstGeom prst="rect">
            <a:avLst/>
          </a:prstGeom>
          <a:noFill/>
        </p:spPr>
        <p:txBody>
          <a:bodyPr wrap="none" lIns="0" tIns="0" rIns="0" bIns="0" rtlCol="0">
            <a:spAutoFit/>
          </a:bodyPr>
          <a:lstStyle/>
          <a:p>
            <a:r>
              <a:rPr lang="en-US" sz="1050" i="1" dirty="0"/>
              <a:t>source: https://martinfowler.com/articles/is-quality-worth-cost.html</a:t>
            </a:r>
          </a:p>
        </p:txBody>
      </p:sp>
      <p:sp>
        <p:nvSpPr>
          <p:cNvPr id="3" name="Slide Number Placeholder 2">
            <a:extLst>
              <a:ext uri="{FF2B5EF4-FFF2-40B4-BE49-F238E27FC236}">
                <a16:creationId xmlns:a16="http://schemas.microsoft.com/office/drawing/2014/main" id="{247D5FEB-E0C0-47D0-99FF-8E5FBD97EC03}"/>
              </a:ext>
            </a:extLst>
          </p:cNvPr>
          <p:cNvSpPr>
            <a:spLocks noGrp="1"/>
          </p:cNvSpPr>
          <p:nvPr>
            <p:ph type="sldNum" sz="quarter" idx="12"/>
          </p:nvPr>
        </p:nvSpPr>
        <p:spPr/>
        <p:txBody>
          <a:bodyPr/>
          <a:lstStyle/>
          <a:p>
            <a:fld id="{14F1411D-0280-154F-AEAC-4C20B7AA46B2}" type="slidenum">
              <a:rPr lang="nl-NL" smtClean="0"/>
              <a:t>17</a:t>
            </a:fld>
            <a:endParaRPr lang="nl-NL"/>
          </a:p>
        </p:txBody>
      </p:sp>
      <p:pic>
        <p:nvPicPr>
          <p:cNvPr id="6" name="Picture 5">
            <a:extLst>
              <a:ext uri="{FF2B5EF4-FFF2-40B4-BE49-F238E27FC236}">
                <a16:creationId xmlns:a16="http://schemas.microsoft.com/office/drawing/2014/main" id="{CDD812DF-6446-439F-80A5-9AEEE3B145FE}"/>
              </a:ext>
            </a:extLst>
          </p:cNvPr>
          <p:cNvPicPr>
            <a:picLocks noChangeAspect="1"/>
          </p:cNvPicPr>
          <p:nvPr/>
        </p:nvPicPr>
        <p:blipFill>
          <a:blip r:embed="rId3"/>
          <a:stretch>
            <a:fillRect/>
          </a:stretch>
        </p:blipFill>
        <p:spPr>
          <a:xfrm>
            <a:off x="4511848" y="2940541"/>
            <a:ext cx="1796207" cy="781217"/>
          </a:xfrm>
          <a:prstGeom prst="rect">
            <a:avLst/>
          </a:prstGeom>
        </p:spPr>
      </p:pic>
    </p:spTree>
    <p:extLst>
      <p:ext uri="{BB962C8B-B14F-4D97-AF65-F5344CB8AC3E}">
        <p14:creationId xmlns:p14="http://schemas.microsoft.com/office/powerpoint/2010/main" val="2885915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9F73-10D7-45B1-B9B0-143051A7B04D}"/>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F87A4D6D-7F74-4C32-9C5E-3FA52E1040F7}"/>
              </a:ext>
            </a:extLst>
          </p:cNvPr>
          <p:cNvSpPr>
            <a:spLocks noGrp="1"/>
          </p:cNvSpPr>
          <p:nvPr>
            <p:ph type="ftr" sz="quarter" idx="11"/>
          </p:nvPr>
        </p:nvSpPr>
        <p:spPr/>
        <p:txBody>
          <a:bodyPr/>
          <a:lstStyle/>
          <a:p>
            <a:r>
              <a:rPr lang="en-US"/>
              <a:t>Software Engineering as the Next Level Up from Programming | APAC GB Tour 2021</a:t>
            </a:r>
            <a:endParaRPr lang="en-NL"/>
          </a:p>
        </p:txBody>
      </p:sp>
      <p:pic>
        <p:nvPicPr>
          <p:cNvPr id="8194" name="Picture 2" descr="Agile Software Development Methodologies">
            <a:extLst>
              <a:ext uri="{FF2B5EF4-FFF2-40B4-BE49-F238E27FC236}">
                <a16:creationId xmlns:a16="http://schemas.microsoft.com/office/drawing/2014/main" id="{C30EF958-D67E-4112-A95A-B313CFCD7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78"/>
          <a:stretch/>
        </p:blipFill>
        <p:spPr bwMode="auto">
          <a:xfrm>
            <a:off x="100881" y="175368"/>
            <a:ext cx="7905750" cy="33079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DBB76034-36A5-4907-8247-023B3116B259}"/>
              </a:ext>
            </a:extLst>
          </p:cNvPr>
          <p:cNvSpPr/>
          <p:nvPr/>
        </p:nvSpPr>
        <p:spPr>
          <a:xfrm>
            <a:off x="2475679" y="2723152"/>
            <a:ext cx="1474838" cy="258096"/>
          </a:xfrm>
          <a:custGeom>
            <a:avLst/>
            <a:gdLst>
              <a:gd name="connsiteX0" fmla="*/ 0 w 1474838"/>
              <a:gd name="connsiteY0" fmla="*/ 43017 h 258096"/>
              <a:gd name="connsiteX1" fmla="*/ 43017 w 1474838"/>
              <a:gd name="connsiteY1" fmla="*/ 0 h 258096"/>
              <a:gd name="connsiteX2" fmla="*/ 533728 w 1474838"/>
              <a:gd name="connsiteY2" fmla="*/ 0 h 258096"/>
              <a:gd name="connsiteX3" fmla="*/ 1010550 w 1474838"/>
              <a:gd name="connsiteY3" fmla="*/ 0 h 258096"/>
              <a:gd name="connsiteX4" fmla="*/ 1431821 w 1474838"/>
              <a:gd name="connsiteY4" fmla="*/ 0 h 258096"/>
              <a:gd name="connsiteX5" fmla="*/ 1474838 w 1474838"/>
              <a:gd name="connsiteY5" fmla="*/ 43017 h 258096"/>
              <a:gd name="connsiteX6" fmla="*/ 1474838 w 1474838"/>
              <a:gd name="connsiteY6" fmla="*/ 215079 h 258096"/>
              <a:gd name="connsiteX7" fmla="*/ 1431821 w 1474838"/>
              <a:gd name="connsiteY7" fmla="*/ 258096 h 258096"/>
              <a:gd name="connsiteX8" fmla="*/ 954998 w 1474838"/>
              <a:gd name="connsiteY8" fmla="*/ 258096 h 258096"/>
              <a:gd name="connsiteX9" fmla="*/ 533728 w 1474838"/>
              <a:gd name="connsiteY9" fmla="*/ 258096 h 258096"/>
              <a:gd name="connsiteX10" fmla="*/ 43017 w 1474838"/>
              <a:gd name="connsiteY10" fmla="*/ 258096 h 258096"/>
              <a:gd name="connsiteX11" fmla="*/ 0 w 1474838"/>
              <a:gd name="connsiteY11" fmla="*/ 215079 h 258096"/>
              <a:gd name="connsiteX12" fmla="*/ 0 w 1474838"/>
              <a:gd name="connsiteY12" fmla="*/ 43017 h 25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838" h="258096" extrusionOk="0">
                <a:moveTo>
                  <a:pt x="0" y="43017"/>
                </a:moveTo>
                <a:cubicBezTo>
                  <a:pt x="1627" y="24956"/>
                  <a:pt x="20246" y="175"/>
                  <a:pt x="43017" y="0"/>
                </a:cubicBezTo>
                <a:cubicBezTo>
                  <a:pt x="182005" y="-33452"/>
                  <a:pt x="339316" y="29115"/>
                  <a:pt x="533728" y="0"/>
                </a:cubicBezTo>
                <a:cubicBezTo>
                  <a:pt x="728140" y="-29115"/>
                  <a:pt x="896871" y="21535"/>
                  <a:pt x="1010550" y="0"/>
                </a:cubicBezTo>
                <a:cubicBezTo>
                  <a:pt x="1124229" y="-21535"/>
                  <a:pt x="1224195" y="25067"/>
                  <a:pt x="1431821" y="0"/>
                </a:cubicBezTo>
                <a:cubicBezTo>
                  <a:pt x="1454630" y="769"/>
                  <a:pt x="1474753" y="17550"/>
                  <a:pt x="1474838" y="43017"/>
                </a:cubicBezTo>
                <a:cubicBezTo>
                  <a:pt x="1475167" y="107248"/>
                  <a:pt x="1468564" y="150999"/>
                  <a:pt x="1474838" y="215079"/>
                </a:cubicBezTo>
                <a:cubicBezTo>
                  <a:pt x="1472213" y="238348"/>
                  <a:pt x="1457160" y="264861"/>
                  <a:pt x="1431821" y="258096"/>
                </a:cubicBezTo>
                <a:cubicBezTo>
                  <a:pt x="1206403" y="308008"/>
                  <a:pt x="1148780" y="232024"/>
                  <a:pt x="954998" y="258096"/>
                </a:cubicBezTo>
                <a:cubicBezTo>
                  <a:pt x="761216" y="284168"/>
                  <a:pt x="662899" y="233275"/>
                  <a:pt x="533728" y="258096"/>
                </a:cubicBezTo>
                <a:cubicBezTo>
                  <a:pt x="404557" y="282917"/>
                  <a:pt x="238781" y="242302"/>
                  <a:pt x="43017" y="258096"/>
                </a:cubicBezTo>
                <a:cubicBezTo>
                  <a:pt x="18348" y="257432"/>
                  <a:pt x="1144" y="237615"/>
                  <a:pt x="0" y="215079"/>
                </a:cubicBezTo>
                <a:cubicBezTo>
                  <a:pt x="-2366" y="155818"/>
                  <a:pt x="16582" y="111282"/>
                  <a:pt x="0" y="43017"/>
                </a:cubicBezTo>
                <a:close/>
              </a:path>
            </a:pathLst>
          </a:custGeom>
          <a:noFill/>
          <a:ln w="57150">
            <a:solidFill>
              <a:schemeClr val="tx2"/>
            </a:solidFill>
            <a:extLst>
              <a:ext uri="{C807C97D-BFC1-408E-A445-0C87EB9F89A2}">
                <ask:lineSketchStyleProps xmlns:ask="http://schemas.microsoft.com/office/drawing/2018/sketchyshapes" sd="55066570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The Agile Manifesto Principles: Deliver Working Software - YouTube">
            <a:extLst>
              <a:ext uri="{FF2B5EF4-FFF2-40B4-BE49-F238E27FC236}">
                <a16:creationId xmlns:a16="http://schemas.microsoft.com/office/drawing/2014/main" id="{D64715DF-2E0E-47C7-9208-B0EAA7571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155" y="3052916"/>
            <a:ext cx="3013987" cy="169536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56F7A23-05AB-4B54-BFA5-9EDD60AE97C1}"/>
              </a:ext>
            </a:extLst>
          </p:cNvPr>
          <p:cNvSpPr>
            <a:spLocks noGrp="1"/>
          </p:cNvSpPr>
          <p:nvPr>
            <p:ph type="sldNum" sz="quarter" idx="12"/>
          </p:nvPr>
        </p:nvSpPr>
        <p:spPr/>
        <p:txBody>
          <a:bodyPr/>
          <a:lstStyle/>
          <a:p>
            <a:fld id="{BF590972-BD5A-4E8E-8655-ACB12844DF5C}" type="slidenum">
              <a:rPr lang="en-NL" smtClean="0"/>
              <a:t>18</a:t>
            </a:fld>
            <a:endParaRPr lang="en-NL"/>
          </a:p>
        </p:txBody>
      </p:sp>
    </p:spTree>
    <p:extLst>
      <p:ext uri="{BB962C8B-B14F-4D97-AF65-F5344CB8AC3E}">
        <p14:creationId xmlns:p14="http://schemas.microsoft.com/office/powerpoint/2010/main" val="214392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1000"/>
                                  </p:stCondLst>
                                  <p:childTnLst>
                                    <p:set>
                                      <p:cBhvr>
                                        <p:cTn id="11" dur="1" fill="hold">
                                          <p:stCondLst>
                                            <p:cond delay="0"/>
                                          </p:stCondLst>
                                        </p:cTn>
                                        <p:tgtEl>
                                          <p:spTgt spid="8196"/>
                                        </p:tgtEl>
                                        <p:attrNameLst>
                                          <p:attrName>style.visibility</p:attrName>
                                        </p:attrNameLst>
                                      </p:cBhvr>
                                      <p:to>
                                        <p:strVal val="visible"/>
                                      </p:to>
                                    </p:set>
                                    <p:anim calcmode="lin" valueType="num">
                                      <p:cBhvr additive="base">
                                        <p:cTn id="12" dur="1250" fill="hold"/>
                                        <p:tgtEl>
                                          <p:spTgt spid="8196"/>
                                        </p:tgtEl>
                                        <p:attrNameLst>
                                          <p:attrName>ppt_x</p:attrName>
                                        </p:attrNameLst>
                                      </p:cBhvr>
                                      <p:tavLst>
                                        <p:tav tm="0">
                                          <p:val>
                                            <p:strVal val="1+#ppt_w/2"/>
                                          </p:val>
                                        </p:tav>
                                        <p:tav tm="100000">
                                          <p:val>
                                            <p:strVal val="#ppt_x"/>
                                          </p:val>
                                        </p:tav>
                                      </p:tavLst>
                                    </p:anim>
                                    <p:anim calcmode="lin" valueType="num">
                                      <p:cBhvr additive="base">
                                        <p:cTn id="13" dur="125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388A-8403-4B46-A65C-4949A826D432}"/>
              </a:ext>
            </a:extLst>
          </p:cNvPr>
          <p:cNvSpPr>
            <a:spLocks noGrp="1"/>
          </p:cNvSpPr>
          <p:nvPr>
            <p:ph type="title"/>
          </p:nvPr>
        </p:nvSpPr>
        <p:spPr/>
        <p:txBody>
          <a:bodyPr/>
          <a:lstStyle/>
          <a:p>
            <a:r>
              <a:rPr lang="nl-NL" dirty="0" err="1"/>
              <a:t>Working</a:t>
            </a:r>
            <a:r>
              <a:rPr lang="nl-NL" dirty="0"/>
              <a:t> Software</a:t>
            </a:r>
            <a:endParaRPr lang="en-NL" dirty="0"/>
          </a:p>
        </p:txBody>
      </p:sp>
      <p:sp>
        <p:nvSpPr>
          <p:cNvPr id="3" name="Content Placeholder 2">
            <a:extLst>
              <a:ext uri="{FF2B5EF4-FFF2-40B4-BE49-F238E27FC236}">
                <a16:creationId xmlns:a16="http://schemas.microsoft.com/office/drawing/2014/main" id="{B3605044-658A-4F06-9FCE-259965D4AE05}"/>
              </a:ext>
            </a:extLst>
          </p:cNvPr>
          <p:cNvSpPr>
            <a:spLocks noGrp="1"/>
          </p:cNvSpPr>
          <p:nvPr>
            <p:ph idx="1"/>
          </p:nvPr>
        </p:nvSpPr>
        <p:spPr/>
        <p:txBody>
          <a:bodyPr/>
          <a:lstStyle/>
          <a:p>
            <a:r>
              <a:rPr lang="nl-NL" i="1" dirty="0" err="1"/>
              <a:t>What</a:t>
            </a:r>
            <a:r>
              <a:rPr lang="nl-NL" i="1" dirty="0"/>
              <a:t> </a:t>
            </a:r>
            <a:r>
              <a:rPr lang="nl-NL" dirty="0" err="1"/>
              <a:t>work</a:t>
            </a:r>
            <a:r>
              <a:rPr lang="nl-NL" dirty="0"/>
              <a:t> does </a:t>
            </a:r>
            <a:r>
              <a:rPr lang="nl-NL" dirty="0" err="1"/>
              <a:t>it</a:t>
            </a:r>
            <a:r>
              <a:rPr lang="nl-NL" dirty="0"/>
              <a:t> do?</a:t>
            </a:r>
          </a:p>
          <a:p>
            <a:r>
              <a:rPr lang="nl-NL" i="1" dirty="0"/>
              <a:t>How</a:t>
            </a:r>
            <a:r>
              <a:rPr lang="nl-NL" dirty="0"/>
              <a:t> </a:t>
            </a:r>
            <a:r>
              <a:rPr lang="nl-NL" dirty="0" err="1"/>
              <a:t>can</a:t>
            </a:r>
            <a:r>
              <a:rPr lang="nl-NL" dirty="0"/>
              <a:t> </a:t>
            </a:r>
            <a:r>
              <a:rPr lang="nl-NL" dirty="0" err="1"/>
              <a:t>you</a:t>
            </a:r>
            <a:r>
              <a:rPr lang="nl-NL" dirty="0"/>
              <a:t> </a:t>
            </a:r>
            <a:r>
              <a:rPr lang="nl-NL" dirty="0" err="1"/>
              <a:t>tell</a:t>
            </a:r>
            <a:r>
              <a:rPr lang="nl-NL" dirty="0"/>
              <a:t>?</a:t>
            </a:r>
            <a:endParaRPr lang="en-NL" dirty="0"/>
          </a:p>
        </p:txBody>
      </p:sp>
      <p:sp>
        <p:nvSpPr>
          <p:cNvPr id="4" name="Rectangle 3">
            <a:extLst>
              <a:ext uri="{FF2B5EF4-FFF2-40B4-BE49-F238E27FC236}">
                <a16:creationId xmlns:a16="http://schemas.microsoft.com/office/drawing/2014/main" id="{D30ACBC2-55D2-46DC-BEEC-A7EAE177DF82}"/>
              </a:ext>
            </a:extLst>
          </p:cNvPr>
          <p:cNvSpPr/>
          <p:nvPr/>
        </p:nvSpPr>
        <p:spPr>
          <a:xfrm>
            <a:off x="2510161" y="2126827"/>
            <a:ext cx="5583971" cy="2199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000" dirty="0" err="1"/>
              <a:t>Working</a:t>
            </a:r>
            <a:r>
              <a:rPr lang="nl-NL" sz="4000" dirty="0"/>
              <a:t> Software</a:t>
            </a:r>
            <a:endParaRPr lang="en-NL" sz="4000" dirty="0"/>
          </a:p>
        </p:txBody>
      </p:sp>
      <p:sp>
        <p:nvSpPr>
          <p:cNvPr id="5" name="Footer Placeholder 4">
            <a:extLst>
              <a:ext uri="{FF2B5EF4-FFF2-40B4-BE49-F238E27FC236}">
                <a16:creationId xmlns:a16="http://schemas.microsoft.com/office/drawing/2014/main" id="{91C5376D-01E0-4385-BD87-06A555FD57B9}"/>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6" name="Slide Number Placeholder 5">
            <a:extLst>
              <a:ext uri="{FF2B5EF4-FFF2-40B4-BE49-F238E27FC236}">
                <a16:creationId xmlns:a16="http://schemas.microsoft.com/office/drawing/2014/main" id="{990AE571-A3FC-4551-AE7F-53181057FBE9}"/>
              </a:ext>
            </a:extLst>
          </p:cNvPr>
          <p:cNvSpPr>
            <a:spLocks noGrp="1"/>
          </p:cNvSpPr>
          <p:nvPr>
            <p:ph type="sldNum" sz="quarter" idx="12"/>
          </p:nvPr>
        </p:nvSpPr>
        <p:spPr/>
        <p:txBody>
          <a:bodyPr/>
          <a:lstStyle/>
          <a:p>
            <a:fld id="{BF590972-BD5A-4E8E-8655-ACB12844DF5C}" type="slidenum">
              <a:rPr lang="en-NL" smtClean="0"/>
              <a:t>19</a:t>
            </a:fld>
            <a:endParaRPr lang="en-NL"/>
          </a:p>
        </p:txBody>
      </p:sp>
    </p:spTree>
    <p:extLst>
      <p:ext uri="{BB962C8B-B14F-4D97-AF65-F5344CB8AC3E}">
        <p14:creationId xmlns:p14="http://schemas.microsoft.com/office/powerpoint/2010/main" val="297538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4"/>
          <a:stretch>
            <a:fillRect/>
          </a:stretch>
        </p:blipFill>
        <p:spPr>
          <a:xfrm>
            <a:off x="5919704" y="1125895"/>
            <a:ext cx="2624856" cy="2369334"/>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0DC705CD-32F5-4458-A0B3-EA655B9B8E37}"/>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9" name="Picture 2">
            <a:extLst>
              <a:ext uri="{FF2B5EF4-FFF2-40B4-BE49-F238E27FC236}">
                <a16:creationId xmlns:a16="http://schemas.microsoft.com/office/drawing/2014/main" id="{F84B938D-6511-4E88-8BD5-81DA0DEFBF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44CB5D8-CB6E-455D-8402-FF33B9755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3" name="3D Model 12" descr="The Earth">
                <a:extLst>
                  <a:ext uri="{FF2B5EF4-FFF2-40B4-BE49-F238E27FC236}">
                    <a16:creationId xmlns:a16="http://schemas.microsoft.com/office/drawing/2014/main" id="{A3828198-3150-4BC2-A2D0-98D44C0DBD16}"/>
                  </a:ext>
                </a:extLst>
              </p:cNvPr>
              <p:cNvGraphicFramePr>
                <a:graphicFrameLocks noChangeAspect="1"/>
              </p:cNvGraphicFramePr>
              <p:nvPr>
                <p:extLst>
                  <p:ext uri="{D42A27DB-BD31-4B8C-83A1-F6EECF244321}">
                    <p14:modId xmlns:p14="http://schemas.microsoft.com/office/powerpoint/2010/main" val="453112174"/>
                  </p:ext>
                </p:extLst>
              </p:nvPr>
            </p:nvGraphicFramePr>
            <p:xfrm>
              <a:off x="7136811" y="2972310"/>
              <a:ext cx="1941417" cy="1979483"/>
            </p:xfrm>
            <a:graphic>
              <a:graphicData uri="http://schemas.microsoft.com/office/drawing/2017/model3d">
                <am3d:model3d r:embed="rId7">
                  <am3d:spPr>
                    <a:xfrm>
                      <a:off x="0" y="0"/>
                      <a:ext cx="1941417" cy="1979483"/>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3768342" ay="2478294" az="3125999"/>
                    <am3d:postTrans dx="0" dy="0" dz="0"/>
                  </am3d:trans>
                  <am3d:raster rName="Office3DRenderer" rVer="16.0.8326">
                    <am3d:blip r:embed="rId8"/>
                  </am3d:raster>
                  <am3d:objViewport viewportSz="34069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The Earth">
                <a:extLst>
                  <a:ext uri="{FF2B5EF4-FFF2-40B4-BE49-F238E27FC236}">
                    <a16:creationId xmlns:a16="http://schemas.microsoft.com/office/drawing/2014/main" id="{A3828198-3150-4BC2-A2D0-98D44C0DBD16}"/>
                  </a:ext>
                </a:extLst>
              </p:cNvPr>
              <p:cNvPicPr>
                <a:picLocks noGrp="1" noRot="1" noChangeAspect="1" noMove="1" noResize="1" noEditPoints="1" noAdjustHandles="1" noChangeArrowheads="1" noChangeShapeType="1" noCrop="1"/>
              </p:cNvPicPr>
              <p:nvPr/>
            </p:nvPicPr>
            <p:blipFill>
              <a:blip r:embed="rId8"/>
              <a:stretch>
                <a:fillRect/>
              </a:stretch>
            </p:blipFill>
            <p:spPr>
              <a:xfrm>
                <a:off x="7136811" y="2972310"/>
                <a:ext cx="1941417" cy="1979483"/>
              </a:xfrm>
              <a:prstGeom prst="rect">
                <a:avLst/>
              </a:prstGeom>
            </p:spPr>
          </p:pic>
        </mc:Fallback>
      </mc:AlternateContent>
      <p:sp>
        <p:nvSpPr>
          <p:cNvPr id="14" name="Arrow: Down 13">
            <a:extLst>
              <a:ext uri="{FF2B5EF4-FFF2-40B4-BE49-F238E27FC236}">
                <a16:creationId xmlns:a16="http://schemas.microsoft.com/office/drawing/2014/main" id="{EAF2FCBA-73C9-44BB-BA1F-CAD55ADBBD25}"/>
              </a:ext>
            </a:extLst>
          </p:cNvPr>
          <p:cNvSpPr/>
          <p:nvPr/>
        </p:nvSpPr>
        <p:spPr>
          <a:xfrm rot="19444092">
            <a:off x="7412903" y="3118032"/>
            <a:ext cx="584965" cy="65873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32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1000"/>
                            </p:stCondLst>
                            <p:childTnLst>
                              <p:par>
                                <p:cTn id="11" presetID="39" presetClass="emph" presetSubtype="2" fill="hold" nodeType="afterEffect">
                                  <p:stCondLst>
                                    <p:cond delay="3750"/>
                                  </p:stCondLst>
                                  <p:childTnLst>
                                    <p:anim calcmode="lin" valueType="num">
                                      <p:cBhvr additive="sum">
                                        <p:cTn id="12"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3"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4"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5"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6"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7" presetID="10" presetClass="exit" presetSubtype="0" fill="hold" grpId="1" nodeType="withEffect">
                                  <p:stCondLst>
                                    <p:cond delay="225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par>
                          <p:cTn id="20" fill="hold">
                            <p:stCondLst>
                              <p:cond delay="6750"/>
                            </p:stCondLst>
                            <p:childTnLst>
                              <p:par>
                                <p:cTn id="21" presetID="10" presetClass="entr" presetSubtype="0" fill="hold" grpId="2"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17DF-C336-4A7B-B931-4F78FDEBC81B}"/>
              </a:ext>
            </a:extLst>
          </p:cNvPr>
          <p:cNvSpPr>
            <a:spLocks noGrp="1"/>
          </p:cNvSpPr>
          <p:nvPr>
            <p:ph type="title"/>
          </p:nvPr>
        </p:nvSpPr>
        <p:spPr>
          <a:xfrm>
            <a:off x="719999" y="288000"/>
            <a:ext cx="6624000" cy="504000"/>
          </a:xfrm>
        </p:spPr>
        <p:txBody>
          <a:bodyPr anchor="ctr">
            <a:normAutofit/>
          </a:bodyPr>
          <a:lstStyle/>
          <a:p>
            <a:r>
              <a:rPr lang="en-US" dirty="0"/>
              <a:t>Small step for mankind…</a:t>
            </a:r>
          </a:p>
        </p:txBody>
      </p:sp>
      <p:sp>
        <p:nvSpPr>
          <p:cNvPr id="10" name="Footer Placeholder 3">
            <a:extLst>
              <a:ext uri="{FF2B5EF4-FFF2-40B4-BE49-F238E27FC236}">
                <a16:creationId xmlns:a16="http://schemas.microsoft.com/office/drawing/2014/main" id="{B27FBE23-6839-4A4A-9E47-C48279B9298B}"/>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graphicFrame>
        <p:nvGraphicFramePr>
          <p:cNvPr id="6" name="Content Placeholder 3">
            <a:extLst>
              <a:ext uri="{FF2B5EF4-FFF2-40B4-BE49-F238E27FC236}">
                <a16:creationId xmlns:a16="http://schemas.microsoft.com/office/drawing/2014/main" id="{C8562CE2-7069-4213-8FF2-D17178D74A09}"/>
              </a:ext>
            </a:extLst>
          </p:cNvPr>
          <p:cNvGraphicFramePr>
            <a:graphicFrameLocks noGrp="1"/>
          </p:cNvGraphicFramePr>
          <p:nvPr>
            <p:ph idx="1"/>
          </p:nvPr>
        </p:nvGraphicFramePr>
        <p:xfrm>
          <a:off x="720003" y="936000"/>
          <a:ext cx="6623999" cy="3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0CD55AF3-2818-49C5-94EB-AB079A4FD12C}"/>
              </a:ext>
            </a:extLst>
          </p:cNvPr>
          <p:cNvSpPr>
            <a:spLocks noGrp="1"/>
          </p:cNvSpPr>
          <p:nvPr>
            <p:ph type="sldNum" sz="quarter" idx="12"/>
          </p:nvPr>
        </p:nvSpPr>
        <p:spPr/>
        <p:txBody>
          <a:bodyPr/>
          <a:lstStyle/>
          <a:p>
            <a:fld id="{14F1411D-0280-154F-AEAC-4C20B7AA46B2}" type="slidenum">
              <a:rPr lang="nl-NL" smtClean="0"/>
              <a:t>20</a:t>
            </a:fld>
            <a:endParaRPr lang="nl-NL"/>
          </a:p>
        </p:txBody>
      </p:sp>
    </p:spTree>
    <p:extLst>
      <p:ext uri="{BB962C8B-B14F-4D97-AF65-F5344CB8AC3E}">
        <p14:creationId xmlns:p14="http://schemas.microsoft.com/office/powerpoint/2010/main" val="670512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9913-9D71-43D0-8520-F687628EBDE4}"/>
              </a:ext>
            </a:extLst>
          </p:cNvPr>
          <p:cNvSpPr>
            <a:spLocks noGrp="1"/>
          </p:cNvSpPr>
          <p:nvPr>
            <p:ph type="title"/>
          </p:nvPr>
        </p:nvSpPr>
        <p:spPr/>
        <p:txBody>
          <a:bodyPr/>
          <a:lstStyle/>
          <a:p>
            <a:r>
              <a:rPr lang="en-US" dirty="0"/>
              <a:t>Professional Software is ABLE Software</a:t>
            </a:r>
          </a:p>
        </p:txBody>
      </p:sp>
      <p:sp>
        <p:nvSpPr>
          <p:cNvPr id="3" name="Content Placeholder 2">
            <a:extLst>
              <a:ext uri="{FF2B5EF4-FFF2-40B4-BE49-F238E27FC236}">
                <a16:creationId xmlns:a16="http://schemas.microsoft.com/office/drawing/2014/main" id="{4B4006E7-4986-4624-BE27-84B46E3F08EA}"/>
              </a:ext>
            </a:extLst>
          </p:cNvPr>
          <p:cNvSpPr>
            <a:spLocks noGrp="1"/>
          </p:cNvSpPr>
          <p:nvPr>
            <p:ph idx="1"/>
          </p:nvPr>
        </p:nvSpPr>
        <p:spPr/>
        <p:txBody>
          <a:bodyPr/>
          <a:lstStyle/>
          <a:p>
            <a:r>
              <a:rPr lang="en-US" dirty="0" err="1"/>
              <a:t>Verifi</a:t>
            </a:r>
            <a:endParaRPr lang="en-US" dirty="0"/>
          </a:p>
          <a:p>
            <a:r>
              <a:rPr lang="en-US" dirty="0"/>
              <a:t>Test</a:t>
            </a:r>
          </a:p>
          <a:p>
            <a:r>
              <a:rPr lang="en-US" dirty="0" err="1"/>
              <a:t>Oper</a:t>
            </a:r>
            <a:endParaRPr lang="en-US" dirty="0"/>
          </a:p>
          <a:p>
            <a:r>
              <a:rPr lang="en-US" dirty="0"/>
              <a:t>Read</a:t>
            </a:r>
          </a:p>
          <a:p>
            <a:r>
              <a:rPr lang="en-US" dirty="0" err="1"/>
              <a:t>Evolv</a:t>
            </a:r>
            <a:endParaRPr lang="en-US" dirty="0"/>
          </a:p>
          <a:p>
            <a:r>
              <a:rPr lang="en-US" dirty="0"/>
              <a:t>Maintain</a:t>
            </a:r>
          </a:p>
          <a:p>
            <a:r>
              <a:rPr lang="en-US" dirty="0" err="1"/>
              <a:t>Observ</a:t>
            </a:r>
            <a:endParaRPr lang="en-US" dirty="0"/>
          </a:p>
          <a:p>
            <a:r>
              <a:rPr lang="en-US" dirty="0" err="1"/>
              <a:t>Scal</a:t>
            </a:r>
            <a:endParaRPr lang="en-US" dirty="0"/>
          </a:p>
          <a:p>
            <a:r>
              <a:rPr lang="en-US" dirty="0"/>
              <a:t>Recover</a:t>
            </a:r>
          </a:p>
          <a:p>
            <a:r>
              <a:rPr lang="en-US" dirty="0"/>
              <a:t>Prov</a:t>
            </a:r>
          </a:p>
          <a:p>
            <a:r>
              <a:rPr lang="en-US" dirty="0"/>
              <a:t>Afford</a:t>
            </a:r>
          </a:p>
          <a:p>
            <a:r>
              <a:rPr lang="en-US" dirty="0"/>
              <a:t>Deploy</a:t>
            </a:r>
          </a:p>
          <a:p>
            <a:r>
              <a:rPr lang="en-US" dirty="0"/>
              <a:t>Audit</a:t>
            </a:r>
          </a:p>
          <a:p>
            <a:r>
              <a:rPr lang="en-US" dirty="0" err="1"/>
              <a:t>Impenetra</a:t>
            </a:r>
            <a:endParaRPr lang="en-US" dirty="0"/>
          </a:p>
        </p:txBody>
      </p:sp>
      <p:sp>
        <p:nvSpPr>
          <p:cNvPr id="4" name="Footer Placeholder 3">
            <a:extLst>
              <a:ext uri="{FF2B5EF4-FFF2-40B4-BE49-F238E27FC236}">
                <a16:creationId xmlns:a16="http://schemas.microsoft.com/office/drawing/2014/main" id="{8920DA34-7583-42F4-8C57-65191B28B40C}"/>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5" name="TextBox 4">
            <a:extLst>
              <a:ext uri="{FF2B5EF4-FFF2-40B4-BE49-F238E27FC236}">
                <a16:creationId xmlns:a16="http://schemas.microsoft.com/office/drawing/2014/main" id="{0869B3BA-E949-442A-85FB-1B5D5634F600}"/>
              </a:ext>
            </a:extLst>
          </p:cNvPr>
          <p:cNvSpPr txBox="1"/>
          <p:nvPr/>
        </p:nvSpPr>
        <p:spPr>
          <a:xfrm>
            <a:off x="3034453" y="1294477"/>
            <a:ext cx="5445401" cy="2554545"/>
          </a:xfrm>
          <a:prstGeom prst="rect">
            <a:avLst/>
          </a:prstGeom>
          <a:noFill/>
        </p:spPr>
        <p:txBody>
          <a:bodyPr wrap="none" lIns="0" tIns="0" rIns="0" bIns="0" rtlCol="0">
            <a:spAutoFit/>
          </a:bodyPr>
          <a:lstStyle/>
          <a:p>
            <a:r>
              <a:rPr lang="en-US" sz="16600" dirty="0"/>
              <a:t>ABLE</a:t>
            </a:r>
          </a:p>
        </p:txBody>
      </p:sp>
      <p:sp>
        <p:nvSpPr>
          <p:cNvPr id="6" name="Slide Number Placeholder 5">
            <a:extLst>
              <a:ext uri="{FF2B5EF4-FFF2-40B4-BE49-F238E27FC236}">
                <a16:creationId xmlns:a16="http://schemas.microsoft.com/office/drawing/2014/main" id="{1F848FF3-C606-46D4-A398-70DEDB66ACD2}"/>
              </a:ext>
            </a:extLst>
          </p:cNvPr>
          <p:cNvSpPr>
            <a:spLocks noGrp="1"/>
          </p:cNvSpPr>
          <p:nvPr>
            <p:ph type="sldNum" sz="quarter" idx="12"/>
          </p:nvPr>
        </p:nvSpPr>
        <p:spPr/>
        <p:txBody>
          <a:bodyPr/>
          <a:lstStyle/>
          <a:p>
            <a:fld id="{14F1411D-0280-154F-AEAC-4C20B7AA46B2}" type="slidenum">
              <a:rPr lang="nl-NL" smtClean="0"/>
              <a:t>21</a:t>
            </a:fld>
            <a:endParaRPr lang="nl-NL"/>
          </a:p>
        </p:txBody>
      </p:sp>
    </p:spTree>
    <p:extLst>
      <p:ext uri="{BB962C8B-B14F-4D97-AF65-F5344CB8AC3E}">
        <p14:creationId xmlns:p14="http://schemas.microsoft.com/office/powerpoint/2010/main" val="3845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249"/>
                                          </p:stCondLst>
                                        </p:cTn>
                                        <p:tgtEl>
                                          <p:spTgt spid="3">
                                            <p:txEl>
                                              <p:pRg st="1" end="1"/>
                                            </p:txEl>
                                          </p:spTgt>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0"/>
                                  </p:stCondLst>
                                  <p:childTnLst>
                                    <p:set>
                                      <p:cBhvr>
                                        <p:cTn id="12" dur="1" fill="hold">
                                          <p:stCondLst>
                                            <p:cond delay="249"/>
                                          </p:stCondLst>
                                        </p:cTn>
                                        <p:tgtEl>
                                          <p:spTgt spid="3">
                                            <p:txEl>
                                              <p:pRg st="2" end="2"/>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249"/>
                                          </p:stCondLst>
                                        </p:cTn>
                                        <p:tgtEl>
                                          <p:spTgt spid="3">
                                            <p:txEl>
                                              <p:pRg st="3" end="3"/>
                                            </p:txEl>
                                          </p:spTgt>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0"/>
                                  </p:stCondLst>
                                  <p:childTnLst>
                                    <p:set>
                                      <p:cBhvr>
                                        <p:cTn id="18" dur="1" fill="hold">
                                          <p:stCondLst>
                                            <p:cond delay="249"/>
                                          </p:stCondLst>
                                        </p:cTn>
                                        <p:tgtEl>
                                          <p:spTgt spid="3">
                                            <p:txEl>
                                              <p:pRg st="4" end="4"/>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249"/>
                                          </p:stCondLst>
                                        </p:cTn>
                                        <p:tgtEl>
                                          <p:spTgt spid="3">
                                            <p:txEl>
                                              <p:pRg st="5" end="5"/>
                                            </p:txEl>
                                          </p:spTgt>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0"/>
                                  </p:stCondLst>
                                  <p:childTnLst>
                                    <p:set>
                                      <p:cBhvr>
                                        <p:cTn id="24" dur="1" fill="hold">
                                          <p:stCondLst>
                                            <p:cond delay="249"/>
                                          </p:stCondLst>
                                        </p:cTn>
                                        <p:tgtEl>
                                          <p:spTgt spid="3">
                                            <p:txEl>
                                              <p:pRg st="6" end="6"/>
                                            </p:txEl>
                                          </p:spTgt>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249"/>
                                          </p:stCondLst>
                                        </p:cTn>
                                        <p:tgtEl>
                                          <p:spTgt spid="3">
                                            <p:txEl>
                                              <p:pRg st="7" end="7"/>
                                            </p:txEl>
                                          </p:spTgt>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grpId="0" nodeType="afterEffect">
                                  <p:stCondLst>
                                    <p:cond delay="0"/>
                                  </p:stCondLst>
                                  <p:childTnLst>
                                    <p:set>
                                      <p:cBhvr>
                                        <p:cTn id="30" dur="1" fill="hold">
                                          <p:stCondLst>
                                            <p:cond delay="249"/>
                                          </p:stCondLst>
                                        </p:cTn>
                                        <p:tgtEl>
                                          <p:spTgt spid="3">
                                            <p:txEl>
                                              <p:pRg st="8" end="8"/>
                                            </p:txEl>
                                          </p:spTgt>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249"/>
                                          </p:stCondLst>
                                        </p:cTn>
                                        <p:tgtEl>
                                          <p:spTgt spid="3">
                                            <p:txEl>
                                              <p:pRg st="9" end="9"/>
                                            </p:txEl>
                                          </p:spTgt>
                                        </p:tgtEl>
                                        <p:attrNameLst>
                                          <p:attrName>style.visibility</p:attrName>
                                        </p:attrNameLst>
                                      </p:cBhvr>
                                      <p:to>
                                        <p:strVal val="visible"/>
                                      </p:to>
                                    </p:set>
                                  </p:childTnLst>
                                </p:cTn>
                              </p:par>
                            </p:childTnLst>
                          </p:cTn>
                        </p:par>
                        <p:par>
                          <p:cTn id="34" fill="hold">
                            <p:stCondLst>
                              <p:cond delay="2250"/>
                            </p:stCondLst>
                            <p:childTnLst>
                              <p:par>
                                <p:cTn id="35" presetID="1" presetClass="entr" presetSubtype="0" fill="hold" grpId="0" nodeType="afterEffect">
                                  <p:stCondLst>
                                    <p:cond delay="0"/>
                                  </p:stCondLst>
                                  <p:childTnLst>
                                    <p:set>
                                      <p:cBhvr>
                                        <p:cTn id="36" dur="1" fill="hold">
                                          <p:stCondLst>
                                            <p:cond delay="249"/>
                                          </p:stCondLst>
                                        </p:cTn>
                                        <p:tgtEl>
                                          <p:spTgt spid="3">
                                            <p:txEl>
                                              <p:pRg st="10" end="10"/>
                                            </p:txEl>
                                          </p:spTgt>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grpId="0" nodeType="afterEffect">
                                  <p:stCondLst>
                                    <p:cond delay="0"/>
                                  </p:stCondLst>
                                  <p:childTnLst>
                                    <p:set>
                                      <p:cBhvr>
                                        <p:cTn id="39" dur="1" fill="hold">
                                          <p:stCondLst>
                                            <p:cond delay="249"/>
                                          </p:stCondLst>
                                        </p:cTn>
                                        <p:tgtEl>
                                          <p:spTgt spid="3">
                                            <p:txEl>
                                              <p:pRg st="11" end="11"/>
                                            </p:txEl>
                                          </p:spTgt>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grpId="0" nodeType="afterEffect">
                                  <p:stCondLst>
                                    <p:cond delay="0"/>
                                  </p:stCondLst>
                                  <p:childTnLst>
                                    <p:set>
                                      <p:cBhvr>
                                        <p:cTn id="42" dur="1" fill="hold">
                                          <p:stCondLst>
                                            <p:cond delay="249"/>
                                          </p:stCondLst>
                                        </p:cTn>
                                        <p:tgtEl>
                                          <p:spTgt spid="3">
                                            <p:txEl>
                                              <p:pRg st="12" end="12"/>
                                            </p:txEl>
                                          </p:spTgt>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grpId="0" nodeType="afterEffect">
                                  <p:stCondLst>
                                    <p:cond delay="0"/>
                                  </p:stCondLst>
                                  <p:childTnLst>
                                    <p:set>
                                      <p:cBhvr>
                                        <p:cTn id="45" dur="1" fill="hold">
                                          <p:stCondLst>
                                            <p:cond delay="249"/>
                                          </p:stCondLst>
                                        </p:cTn>
                                        <p:tgtEl>
                                          <p:spTgt spid="3">
                                            <p:txEl>
                                              <p:pRg st="13" end="13"/>
                                            </p:txEl>
                                          </p:spTgt>
                                        </p:tgtEl>
                                        <p:attrNameLst>
                                          <p:attrName>style.visibility</p:attrName>
                                        </p:attrNameLst>
                                      </p:cBhvr>
                                      <p:to>
                                        <p:strVal val="visible"/>
                                      </p:to>
                                    </p:set>
                                  </p:childTnLst>
                                </p:cTn>
                              </p:par>
                            </p:childTnLst>
                          </p:cTn>
                        </p:par>
                        <p:par>
                          <p:cTn id="46" fill="hold">
                            <p:stCondLst>
                              <p:cond delay="3250"/>
                            </p:stCondLst>
                            <p:childTnLst>
                              <p:par>
                                <p:cTn id="47" presetID="1" presetClass="entr" presetSubtype="0"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388A-8403-4B46-A65C-4949A826D432}"/>
              </a:ext>
            </a:extLst>
          </p:cNvPr>
          <p:cNvSpPr>
            <a:spLocks noGrp="1"/>
          </p:cNvSpPr>
          <p:nvPr>
            <p:ph type="title"/>
          </p:nvPr>
        </p:nvSpPr>
        <p:spPr/>
        <p:txBody>
          <a:bodyPr/>
          <a:lstStyle/>
          <a:p>
            <a:r>
              <a:rPr lang="nl-NL" dirty="0" err="1"/>
              <a:t>Working</a:t>
            </a:r>
            <a:r>
              <a:rPr lang="nl-NL" dirty="0"/>
              <a:t> =&gt; Professional Software</a:t>
            </a:r>
            <a:endParaRPr lang="en-NL" dirty="0"/>
          </a:p>
        </p:txBody>
      </p:sp>
      <p:sp>
        <p:nvSpPr>
          <p:cNvPr id="4" name="Rectangle 3">
            <a:extLst>
              <a:ext uri="{FF2B5EF4-FFF2-40B4-BE49-F238E27FC236}">
                <a16:creationId xmlns:a16="http://schemas.microsoft.com/office/drawing/2014/main" id="{D30ACBC2-55D2-46DC-BEEC-A7EAE177DF82}"/>
              </a:ext>
            </a:extLst>
          </p:cNvPr>
          <p:cNvSpPr/>
          <p:nvPr/>
        </p:nvSpPr>
        <p:spPr>
          <a:xfrm>
            <a:off x="417202" y="3528907"/>
            <a:ext cx="2563066" cy="1129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err="1"/>
              <a:t>Working</a:t>
            </a:r>
            <a:r>
              <a:rPr lang="nl-NL" sz="3600" dirty="0"/>
              <a:t> Software</a:t>
            </a:r>
            <a:endParaRPr lang="en-NL" sz="3600" dirty="0"/>
          </a:p>
        </p:txBody>
      </p:sp>
      <p:sp>
        <p:nvSpPr>
          <p:cNvPr id="5" name="Rectangle 4">
            <a:extLst>
              <a:ext uri="{FF2B5EF4-FFF2-40B4-BE49-F238E27FC236}">
                <a16:creationId xmlns:a16="http://schemas.microsoft.com/office/drawing/2014/main" id="{596F953E-85DE-4619-9144-90A848F42A97}"/>
              </a:ext>
            </a:extLst>
          </p:cNvPr>
          <p:cNvSpPr/>
          <p:nvPr/>
        </p:nvSpPr>
        <p:spPr>
          <a:xfrm>
            <a:off x="5865707" y="843280"/>
            <a:ext cx="2854961" cy="1129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t>Professional Software</a:t>
            </a:r>
            <a:endParaRPr lang="en-NL" sz="3600" dirty="0"/>
          </a:p>
        </p:txBody>
      </p:sp>
      <p:sp>
        <p:nvSpPr>
          <p:cNvPr id="6" name="Arrow: Right 5">
            <a:extLst>
              <a:ext uri="{FF2B5EF4-FFF2-40B4-BE49-F238E27FC236}">
                <a16:creationId xmlns:a16="http://schemas.microsoft.com/office/drawing/2014/main" id="{CCA834C1-FB4F-4736-A344-BC520631F841}"/>
              </a:ext>
            </a:extLst>
          </p:cNvPr>
          <p:cNvSpPr/>
          <p:nvPr/>
        </p:nvSpPr>
        <p:spPr>
          <a:xfrm rot="19472697">
            <a:off x="2707936" y="2135774"/>
            <a:ext cx="3770936" cy="1192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23CFCD7A-7777-481C-A58E-62FDEA1B9488}"/>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3" name="Slide Number Placeholder 2">
            <a:extLst>
              <a:ext uri="{FF2B5EF4-FFF2-40B4-BE49-F238E27FC236}">
                <a16:creationId xmlns:a16="http://schemas.microsoft.com/office/drawing/2014/main" id="{E7BC1043-D708-4BDA-8816-F4134FC2DA47}"/>
              </a:ext>
            </a:extLst>
          </p:cNvPr>
          <p:cNvSpPr>
            <a:spLocks noGrp="1"/>
          </p:cNvSpPr>
          <p:nvPr>
            <p:ph type="sldNum" sz="quarter" idx="12"/>
          </p:nvPr>
        </p:nvSpPr>
        <p:spPr/>
        <p:txBody>
          <a:bodyPr/>
          <a:lstStyle/>
          <a:p>
            <a:fld id="{BF590972-BD5A-4E8E-8655-ACB12844DF5C}" type="slidenum">
              <a:rPr lang="en-NL" smtClean="0"/>
              <a:t>22</a:t>
            </a:fld>
            <a:endParaRPr lang="en-NL"/>
          </a:p>
        </p:txBody>
      </p:sp>
    </p:spTree>
    <p:extLst>
      <p:ext uri="{BB962C8B-B14F-4D97-AF65-F5344CB8AC3E}">
        <p14:creationId xmlns:p14="http://schemas.microsoft.com/office/powerpoint/2010/main" val="39666114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F44E-A01E-4B34-8F08-DDAE91607057}"/>
              </a:ext>
            </a:extLst>
          </p:cNvPr>
          <p:cNvSpPr>
            <a:spLocks noGrp="1"/>
          </p:cNvSpPr>
          <p:nvPr>
            <p:ph type="title"/>
          </p:nvPr>
        </p:nvSpPr>
        <p:spPr/>
        <p:txBody>
          <a:bodyPr/>
          <a:lstStyle/>
          <a:p>
            <a:r>
              <a:rPr lang="nl-NL" dirty="0"/>
              <a:t>Stages in Software </a:t>
            </a:r>
            <a:r>
              <a:rPr lang="nl-NL" dirty="0" err="1"/>
              <a:t>Lifecyle</a:t>
            </a:r>
            <a:endParaRPr lang="en-NL" dirty="0"/>
          </a:p>
        </p:txBody>
      </p:sp>
      <p:pic>
        <p:nvPicPr>
          <p:cNvPr id="31" name="Content Placeholder 30" descr="Group">
            <a:extLst>
              <a:ext uri="{FF2B5EF4-FFF2-40B4-BE49-F238E27FC236}">
                <a16:creationId xmlns:a16="http://schemas.microsoft.com/office/drawing/2014/main" id="{51AD3119-F6D7-4646-BEDA-02094230B08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970427" y="3086129"/>
            <a:ext cx="449343" cy="449343"/>
          </a:xfrm>
        </p:spPr>
      </p:pic>
      <p:sp>
        <p:nvSpPr>
          <p:cNvPr id="4" name="Rectangle 3">
            <a:extLst>
              <a:ext uri="{FF2B5EF4-FFF2-40B4-BE49-F238E27FC236}">
                <a16:creationId xmlns:a16="http://schemas.microsoft.com/office/drawing/2014/main" id="{827F6D1B-0C5F-46B1-84A6-D1BF1C6994B2}"/>
              </a:ext>
            </a:extLst>
          </p:cNvPr>
          <p:cNvSpPr/>
          <p:nvPr/>
        </p:nvSpPr>
        <p:spPr>
          <a:xfrm>
            <a:off x="1910919" y="4463630"/>
            <a:ext cx="2161019"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Functional</a:t>
            </a:r>
            <a:r>
              <a:rPr lang="nl-NL" sz="1013" dirty="0"/>
              <a:t> </a:t>
            </a:r>
            <a:r>
              <a:rPr lang="nl-NL" sz="1013" dirty="0" err="1"/>
              <a:t>Specification</a:t>
            </a:r>
            <a:endParaRPr lang="nl-NL" sz="1013" dirty="0"/>
          </a:p>
          <a:p>
            <a:pPr algn="ctr"/>
            <a:r>
              <a:rPr lang="nl-NL" sz="1013" dirty="0" err="1"/>
              <a:t>Behavior</a:t>
            </a:r>
            <a:r>
              <a:rPr lang="nl-NL" sz="1013" dirty="0"/>
              <a:t> &amp; Unit test</a:t>
            </a:r>
            <a:endParaRPr lang="en-NL" sz="1013" dirty="0"/>
          </a:p>
        </p:txBody>
      </p:sp>
      <p:sp>
        <p:nvSpPr>
          <p:cNvPr id="5" name="Rectangle 4">
            <a:extLst>
              <a:ext uri="{FF2B5EF4-FFF2-40B4-BE49-F238E27FC236}">
                <a16:creationId xmlns:a16="http://schemas.microsoft.com/office/drawing/2014/main" id="{1AD91776-9A77-4483-97F9-795896D80710}"/>
              </a:ext>
            </a:extLst>
          </p:cNvPr>
          <p:cNvSpPr/>
          <p:nvPr/>
        </p:nvSpPr>
        <p:spPr>
          <a:xfrm>
            <a:off x="2510162" y="3933918"/>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Working</a:t>
            </a:r>
            <a:r>
              <a:rPr lang="nl-NL" sz="1013" dirty="0"/>
              <a:t> Software</a:t>
            </a:r>
            <a:endParaRPr lang="en-NL" sz="1013" dirty="0"/>
          </a:p>
        </p:txBody>
      </p:sp>
      <p:sp>
        <p:nvSpPr>
          <p:cNvPr id="6" name="Rectangle 5">
            <a:extLst>
              <a:ext uri="{FF2B5EF4-FFF2-40B4-BE49-F238E27FC236}">
                <a16:creationId xmlns:a16="http://schemas.microsoft.com/office/drawing/2014/main" id="{08972557-2AE0-4CC2-A953-B08F4D126F7F}"/>
              </a:ext>
            </a:extLst>
          </p:cNvPr>
          <p:cNvSpPr/>
          <p:nvPr/>
        </p:nvSpPr>
        <p:spPr>
          <a:xfrm>
            <a:off x="2510162" y="3418423"/>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sp>
        <p:nvSpPr>
          <p:cNvPr id="11" name="Rectangle 10">
            <a:extLst>
              <a:ext uri="{FF2B5EF4-FFF2-40B4-BE49-F238E27FC236}">
                <a16:creationId xmlns:a16="http://schemas.microsoft.com/office/drawing/2014/main" id="{8815D9F0-94CD-40BC-AC75-5CB8DB7F0B48}"/>
              </a:ext>
            </a:extLst>
          </p:cNvPr>
          <p:cNvSpPr/>
          <p:nvPr/>
        </p:nvSpPr>
        <p:spPr>
          <a:xfrm>
            <a:off x="2510162" y="2848234"/>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sp>
        <p:nvSpPr>
          <p:cNvPr id="13" name="Rectangle 12">
            <a:extLst>
              <a:ext uri="{FF2B5EF4-FFF2-40B4-BE49-F238E27FC236}">
                <a16:creationId xmlns:a16="http://schemas.microsoft.com/office/drawing/2014/main" id="{F141023C-E7F3-4CA4-BFDA-8EA45D04CE0D}"/>
              </a:ext>
            </a:extLst>
          </p:cNvPr>
          <p:cNvSpPr/>
          <p:nvPr/>
        </p:nvSpPr>
        <p:spPr>
          <a:xfrm>
            <a:off x="2497778" y="2241580"/>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Deployable</a:t>
            </a:r>
            <a:r>
              <a:rPr lang="nl-NL" sz="1013" dirty="0"/>
              <a:t> Software = </a:t>
            </a:r>
            <a:r>
              <a:rPr lang="nl-NL" sz="1200" dirty="0"/>
              <a:t>DONE</a:t>
            </a:r>
            <a:endParaRPr lang="en-NL" sz="1013" dirty="0"/>
          </a:p>
        </p:txBody>
      </p:sp>
      <p:sp>
        <p:nvSpPr>
          <p:cNvPr id="15" name="Rectangle 14">
            <a:extLst>
              <a:ext uri="{FF2B5EF4-FFF2-40B4-BE49-F238E27FC236}">
                <a16:creationId xmlns:a16="http://schemas.microsoft.com/office/drawing/2014/main" id="{3B708ACA-6DEE-4792-9E7D-0DE0E53ABE99}"/>
              </a:ext>
            </a:extLst>
          </p:cNvPr>
          <p:cNvSpPr/>
          <p:nvPr/>
        </p:nvSpPr>
        <p:spPr>
          <a:xfrm>
            <a:off x="2497778" y="1114059"/>
            <a:ext cx="1561776" cy="91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Professional &amp; ABLE: </a:t>
            </a:r>
            <a:br>
              <a:rPr lang="nl-NL" sz="1200" dirty="0"/>
            </a:br>
            <a:r>
              <a:rPr lang="nl-NL" sz="1200" dirty="0"/>
              <a:t>Live Software (</a:t>
            </a:r>
            <a:r>
              <a:rPr lang="nl-NL" sz="1200" dirty="0" err="1"/>
              <a:t>under</a:t>
            </a:r>
            <a:r>
              <a:rPr lang="nl-NL" sz="1200" dirty="0"/>
              <a:t> </a:t>
            </a:r>
            <a:r>
              <a:rPr lang="nl-NL" sz="1200" dirty="0" err="1"/>
              <a:t>Ops</a:t>
            </a:r>
            <a:r>
              <a:rPr lang="nl-NL" sz="1200" dirty="0"/>
              <a:t>) </a:t>
            </a:r>
            <a:endParaRPr lang="en-NL" sz="1200" dirty="0"/>
          </a:p>
        </p:txBody>
      </p:sp>
      <p:cxnSp>
        <p:nvCxnSpPr>
          <p:cNvPr id="18" name="Straight Connector 17">
            <a:extLst>
              <a:ext uri="{FF2B5EF4-FFF2-40B4-BE49-F238E27FC236}">
                <a16:creationId xmlns:a16="http://schemas.microsoft.com/office/drawing/2014/main" id="{589BF3B8-568F-4038-A1B6-CA1270971721}"/>
              </a:ext>
            </a:extLst>
          </p:cNvPr>
          <p:cNvCxnSpPr/>
          <p:nvPr/>
        </p:nvCxnSpPr>
        <p:spPr>
          <a:xfrm>
            <a:off x="1623060" y="3505200"/>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43791C3-04CF-4C2E-88C7-F82CB71C182A}"/>
              </a:ext>
            </a:extLst>
          </p:cNvPr>
          <p:cNvSpPr txBox="1"/>
          <p:nvPr/>
        </p:nvSpPr>
        <p:spPr>
          <a:xfrm>
            <a:off x="5224121" y="3461298"/>
            <a:ext cx="777777" cy="248209"/>
          </a:xfrm>
          <a:prstGeom prst="rect">
            <a:avLst/>
          </a:prstGeom>
          <a:noFill/>
        </p:spPr>
        <p:txBody>
          <a:bodyPr wrap="none" rtlCol="0">
            <a:spAutoFit/>
          </a:bodyPr>
          <a:lstStyle/>
          <a:p>
            <a:r>
              <a:rPr lang="nl-NL" sz="1013" i="1" dirty="0"/>
              <a:t>Developer</a:t>
            </a:r>
            <a:endParaRPr lang="en-NL" sz="1013" i="1" dirty="0"/>
          </a:p>
        </p:txBody>
      </p:sp>
      <p:sp>
        <p:nvSpPr>
          <p:cNvPr id="20" name="TextBox 19">
            <a:extLst>
              <a:ext uri="{FF2B5EF4-FFF2-40B4-BE49-F238E27FC236}">
                <a16:creationId xmlns:a16="http://schemas.microsoft.com/office/drawing/2014/main" id="{5BB269CF-BF10-4556-8B81-2C00F7528C1D}"/>
              </a:ext>
            </a:extLst>
          </p:cNvPr>
          <p:cNvSpPr txBox="1"/>
          <p:nvPr/>
        </p:nvSpPr>
        <p:spPr>
          <a:xfrm>
            <a:off x="5483807" y="3272198"/>
            <a:ext cx="518091" cy="248209"/>
          </a:xfrm>
          <a:prstGeom prst="rect">
            <a:avLst/>
          </a:prstGeom>
          <a:noFill/>
        </p:spPr>
        <p:txBody>
          <a:bodyPr wrap="none" rtlCol="0">
            <a:spAutoFit/>
          </a:bodyPr>
          <a:lstStyle/>
          <a:p>
            <a:r>
              <a:rPr lang="nl-NL" sz="1013" i="1"/>
              <a:t>Team</a:t>
            </a:r>
            <a:endParaRPr lang="en-NL" sz="1013" i="1"/>
          </a:p>
        </p:txBody>
      </p:sp>
      <p:cxnSp>
        <p:nvCxnSpPr>
          <p:cNvPr id="23" name="Straight Connector 22">
            <a:extLst>
              <a:ext uri="{FF2B5EF4-FFF2-40B4-BE49-F238E27FC236}">
                <a16:creationId xmlns:a16="http://schemas.microsoft.com/office/drawing/2014/main" id="{9668412D-6C9C-4CC8-BDCC-1D05681B40A5}"/>
              </a:ext>
            </a:extLst>
          </p:cNvPr>
          <p:cNvCxnSpPr/>
          <p:nvPr/>
        </p:nvCxnSpPr>
        <p:spPr>
          <a:xfrm>
            <a:off x="1554480" y="2125059"/>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65FE01-559F-4AC2-8918-B5B4CE5D69B9}"/>
              </a:ext>
            </a:extLst>
          </p:cNvPr>
          <p:cNvSpPr txBox="1"/>
          <p:nvPr/>
        </p:nvSpPr>
        <p:spPr>
          <a:xfrm>
            <a:off x="5142367" y="1892057"/>
            <a:ext cx="859531" cy="261610"/>
          </a:xfrm>
          <a:prstGeom prst="rect">
            <a:avLst/>
          </a:prstGeom>
          <a:noFill/>
        </p:spPr>
        <p:txBody>
          <a:bodyPr wrap="none" rtlCol="0">
            <a:spAutoFit/>
          </a:bodyPr>
          <a:lstStyle/>
          <a:p>
            <a:r>
              <a:rPr lang="nl-NL" sz="1100" dirty="0" err="1"/>
              <a:t>Production</a:t>
            </a:r>
            <a:endParaRPr lang="en-NL" sz="1100" dirty="0"/>
          </a:p>
        </p:txBody>
      </p:sp>
      <p:sp>
        <p:nvSpPr>
          <p:cNvPr id="30" name="TextBox 29">
            <a:extLst>
              <a:ext uri="{FF2B5EF4-FFF2-40B4-BE49-F238E27FC236}">
                <a16:creationId xmlns:a16="http://schemas.microsoft.com/office/drawing/2014/main" id="{D8A484CF-8E18-4B04-BEDB-DCF2E99B0381}"/>
              </a:ext>
            </a:extLst>
          </p:cNvPr>
          <p:cNvSpPr txBox="1"/>
          <p:nvPr/>
        </p:nvSpPr>
        <p:spPr>
          <a:xfrm>
            <a:off x="5087865" y="2102938"/>
            <a:ext cx="914033" cy="261610"/>
          </a:xfrm>
          <a:prstGeom prst="rect">
            <a:avLst/>
          </a:prstGeom>
          <a:noFill/>
        </p:spPr>
        <p:txBody>
          <a:bodyPr wrap="none" rtlCol="0">
            <a:spAutoFit/>
          </a:bodyPr>
          <a:lstStyle/>
          <a:p>
            <a:r>
              <a:rPr lang="nl-NL" sz="1100" dirty="0" err="1"/>
              <a:t>Preparation</a:t>
            </a:r>
            <a:endParaRPr lang="en-NL" sz="1100" dirty="0"/>
          </a:p>
        </p:txBody>
      </p:sp>
      <p:pic>
        <p:nvPicPr>
          <p:cNvPr id="33" name="Graphic 32" descr="Person with idea">
            <a:extLst>
              <a:ext uri="{FF2B5EF4-FFF2-40B4-BE49-F238E27FC236}">
                <a16:creationId xmlns:a16="http://schemas.microsoft.com/office/drawing/2014/main" id="{E6CCB204-F524-45EA-8DA2-2070AB1DE4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3322" y="3530614"/>
            <a:ext cx="389752" cy="389752"/>
          </a:xfrm>
          <a:prstGeom prst="rect">
            <a:avLst/>
          </a:prstGeom>
        </p:spPr>
      </p:pic>
      <p:pic>
        <p:nvPicPr>
          <p:cNvPr id="34" name="Content Placeholder 30" descr="Group">
            <a:extLst>
              <a:ext uri="{FF2B5EF4-FFF2-40B4-BE49-F238E27FC236}">
                <a16:creationId xmlns:a16="http://schemas.microsoft.com/office/drawing/2014/main" id="{52F41349-74BF-4161-8716-F7A85DFED0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497" y="4356914"/>
            <a:ext cx="449343" cy="449343"/>
          </a:xfrm>
          <a:prstGeom prst="rect">
            <a:avLst/>
          </a:prstGeom>
        </p:spPr>
      </p:pic>
      <p:cxnSp>
        <p:nvCxnSpPr>
          <p:cNvPr id="35" name="Straight Connector 34">
            <a:extLst>
              <a:ext uri="{FF2B5EF4-FFF2-40B4-BE49-F238E27FC236}">
                <a16:creationId xmlns:a16="http://schemas.microsoft.com/office/drawing/2014/main" id="{0B87236B-A151-46C0-895A-5CE0223926F4}"/>
              </a:ext>
            </a:extLst>
          </p:cNvPr>
          <p:cNvCxnSpPr/>
          <p:nvPr/>
        </p:nvCxnSpPr>
        <p:spPr>
          <a:xfrm>
            <a:off x="1623060" y="4391012"/>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60C51DD-1B5E-4A39-8251-632C2A73C369}"/>
              </a:ext>
            </a:extLst>
          </p:cNvPr>
          <p:cNvSpPr txBox="1"/>
          <p:nvPr/>
        </p:nvSpPr>
        <p:spPr>
          <a:xfrm>
            <a:off x="5483807" y="4364516"/>
            <a:ext cx="518091" cy="248209"/>
          </a:xfrm>
          <a:prstGeom prst="rect">
            <a:avLst/>
          </a:prstGeom>
          <a:noFill/>
        </p:spPr>
        <p:txBody>
          <a:bodyPr wrap="none" rtlCol="0">
            <a:spAutoFit/>
          </a:bodyPr>
          <a:lstStyle/>
          <a:p>
            <a:r>
              <a:rPr lang="nl-NL" sz="1013" i="1" dirty="0"/>
              <a:t>Team</a:t>
            </a:r>
            <a:endParaRPr lang="en-NL" sz="1013" i="1" dirty="0"/>
          </a:p>
        </p:txBody>
      </p:sp>
      <p:pic>
        <p:nvPicPr>
          <p:cNvPr id="7170" name="Picture 2" descr="Beach sunset android wallpaper #wallpaper #iphone #android #background  #followme | Sunset wallpaper, Aesthetic wallpapers, Beautiful wallpapers">
            <a:extLst>
              <a:ext uri="{FF2B5EF4-FFF2-40B4-BE49-F238E27FC236}">
                <a16:creationId xmlns:a16="http://schemas.microsoft.com/office/drawing/2014/main" id="{020A2E77-EF70-4EBC-896D-DEF304808D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076"/>
          <a:stretch/>
        </p:blipFill>
        <p:spPr bwMode="auto">
          <a:xfrm>
            <a:off x="4847806" y="545111"/>
            <a:ext cx="660783" cy="715491"/>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descr="World">
            <a:extLst>
              <a:ext uri="{FF2B5EF4-FFF2-40B4-BE49-F238E27FC236}">
                <a16:creationId xmlns:a16="http://schemas.microsoft.com/office/drawing/2014/main" id="{75E3CEAE-AF9D-4D3C-A8E0-CFFEA532B3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6921" y="1605090"/>
            <a:ext cx="457200" cy="457200"/>
          </a:xfrm>
          <a:prstGeom prst="rect">
            <a:avLst/>
          </a:prstGeom>
        </p:spPr>
      </p:pic>
      <p:cxnSp>
        <p:nvCxnSpPr>
          <p:cNvPr id="42" name="Straight Connector 41">
            <a:extLst>
              <a:ext uri="{FF2B5EF4-FFF2-40B4-BE49-F238E27FC236}">
                <a16:creationId xmlns:a16="http://schemas.microsoft.com/office/drawing/2014/main" id="{D66FEAEC-75EA-4BB1-952F-2990117ECB5D}"/>
              </a:ext>
            </a:extLst>
          </p:cNvPr>
          <p:cNvCxnSpPr>
            <a:cxnSpLocks/>
          </p:cNvCxnSpPr>
          <p:nvPr/>
        </p:nvCxnSpPr>
        <p:spPr>
          <a:xfrm>
            <a:off x="3628103" y="893243"/>
            <a:ext cx="1944029" cy="62584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4" name="Scroll: Horizontal 43">
            <a:extLst>
              <a:ext uri="{FF2B5EF4-FFF2-40B4-BE49-F238E27FC236}">
                <a16:creationId xmlns:a16="http://schemas.microsoft.com/office/drawing/2014/main" id="{3E21A8D6-67F0-4217-AFE5-4445E2AAA7E4}"/>
              </a:ext>
            </a:extLst>
          </p:cNvPr>
          <p:cNvSpPr/>
          <p:nvPr/>
        </p:nvSpPr>
        <p:spPr>
          <a:xfrm>
            <a:off x="438608" y="4194559"/>
            <a:ext cx="1113503" cy="392906"/>
          </a:xfrm>
          <a:prstGeom prst="horizontalScroll">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solidFill>
                  <a:schemeClr val="accent4">
                    <a:lumMod val="75000"/>
                  </a:schemeClr>
                </a:solidFill>
              </a:rPr>
              <a:t>DoR</a:t>
            </a:r>
            <a:endParaRPr lang="en-US" dirty="0">
              <a:solidFill>
                <a:schemeClr val="accent4">
                  <a:lumMod val="75000"/>
                </a:schemeClr>
              </a:solidFill>
            </a:endParaRPr>
          </a:p>
        </p:txBody>
      </p:sp>
      <p:sp>
        <p:nvSpPr>
          <p:cNvPr id="46" name="Scroll: Horizontal 45">
            <a:extLst>
              <a:ext uri="{FF2B5EF4-FFF2-40B4-BE49-F238E27FC236}">
                <a16:creationId xmlns:a16="http://schemas.microsoft.com/office/drawing/2014/main" id="{021575BA-2B8E-4AC7-BCD1-6035ABF6FA69}"/>
              </a:ext>
            </a:extLst>
          </p:cNvPr>
          <p:cNvSpPr/>
          <p:nvPr/>
        </p:nvSpPr>
        <p:spPr>
          <a:xfrm>
            <a:off x="437484" y="3323954"/>
            <a:ext cx="1113503" cy="392906"/>
          </a:xfrm>
          <a:prstGeom prst="horizontalScroll">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DoaD</a:t>
            </a:r>
            <a:endParaRPr lang="en-US" dirty="0"/>
          </a:p>
        </p:txBody>
      </p:sp>
      <p:sp>
        <p:nvSpPr>
          <p:cNvPr id="47" name="Scroll: Horizontal 46">
            <a:extLst>
              <a:ext uri="{FF2B5EF4-FFF2-40B4-BE49-F238E27FC236}">
                <a16:creationId xmlns:a16="http://schemas.microsoft.com/office/drawing/2014/main" id="{DEE3384C-DF63-42FD-A1E3-ED5F437467AF}"/>
              </a:ext>
            </a:extLst>
          </p:cNvPr>
          <p:cNvSpPr/>
          <p:nvPr/>
        </p:nvSpPr>
        <p:spPr>
          <a:xfrm>
            <a:off x="436360" y="2201705"/>
            <a:ext cx="1113503" cy="392906"/>
          </a:xfrm>
          <a:prstGeom prst="horizontalScroll">
            <a:avLst/>
          </a:prstGeom>
          <a:solidFill>
            <a:schemeClr val="accent4"/>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DoD</a:t>
            </a:r>
          </a:p>
        </p:txBody>
      </p:sp>
      <p:sp>
        <p:nvSpPr>
          <p:cNvPr id="49" name="Footer Placeholder 48">
            <a:extLst>
              <a:ext uri="{FF2B5EF4-FFF2-40B4-BE49-F238E27FC236}">
                <a16:creationId xmlns:a16="http://schemas.microsoft.com/office/drawing/2014/main" id="{1E00FC61-75F7-409F-AC51-327C91A6FD9E}"/>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3" name="TextBox 2">
            <a:extLst>
              <a:ext uri="{FF2B5EF4-FFF2-40B4-BE49-F238E27FC236}">
                <a16:creationId xmlns:a16="http://schemas.microsoft.com/office/drawing/2014/main" id="{92043D16-D1E0-46D6-A3B2-56D6688B2929}"/>
              </a:ext>
            </a:extLst>
          </p:cNvPr>
          <p:cNvSpPr txBox="1"/>
          <p:nvPr/>
        </p:nvSpPr>
        <p:spPr>
          <a:xfrm>
            <a:off x="6895413" y="4352306"/>
            <a:ext cx="1425070" cy="615553"/>
          </a:xfrm>
          <a:prstGeom prst="rect">
            <a:avLst/>
          </a:prstGeom>
          <a:noFill/>
        </p:spPr>
        <p:txBody>
          <a:bodyPr wrap="none" lIns="0" tIns="0" rIns="0" bIns="0" rtlCol="0">
            <a:spAutoFit/>
          </a:bodyPr>
          <a:lstStyle/>
          <a:p>
            <a:r>
              <a:rPr lang="en-US" sz="4000" dirty="0" err="1">
                <a:solidFill>
                  <a:schemeClr val="accent6">
                    <a:lumMod val="75000"/>
                  </a:schemeClr>
                </a:solidFill>
              </a:rPr>
              <a:t>PR</a:t>
            </a:r>
            <a:r>
              <a:rPr lang="en-US" sz="4000" dirty="0" err="1">
                <a:solidFill>
                  <a:schemeClr val="accent3">
                    <a:lumMod val="60000"/>
                    <a:lumOff val="40000"/>
                  </a:schemeClr>
                </a:solidFill>
              </a:rPr>
              <a:t>oof</a:t>
            </a:r>
            <a:endParaRPr lang="en-US" sz="4000" dirty="0">
              <a:solidFill>
                <a:schemeClr val="accent3">
                  <a:lumMod val="60000"/>
                  <a:lumOff val="40000"/>
                </a:schemeClr>
              </a:solidFill>
            </a:endParaRPr>
          </a:p>
        </p:txBody>
      </p:sp>
      <p:sp>
        <p:nvSpPr>
          <p:cNvPr id="7" name="TextBox 6">
            <a:extLst>
              <a:ext uri="{FF2B5EF4-FFF2-40B4-BE49-F238E27FC236}">
                <a16:creationId xmlns:a16="http://schemas.microsoft.com/office/drawing/2014/main" id="{88BC8EF3-A6B9-4AB9-B531-72ACE87D4E09}"/>
              </a:ext>
            </a:extLst>
          </p:cNvPr>
          <p:cNvSpPr txBox="1"/>
          <p:nvPr/>
        </p:nvSpPr>
        <p:spPr>
          <a:xfrm>
            <a:off x="6331154" y="2413333"/>
            <a:ext cx="2720296" cy="1292662"/>
          </a:xfrm>
          <a:prstGeom prst="rect">
            <a:avLst/>
          </a:prstGeom>
          <a:noFill/>
        </p:spPr>
        <p:txBody>
          <a:bodyPr wrap="none" lIns="0" tIns="0" rIns="0" bIns="0" rtlCol="0">
            <a:spAutoFit/>
          </a:bodyPr>
          <a:lstStyle/>
          <a:p>
            <a:r>
              <a:rPr lang="en-US" sz="2800" b="1" dirty="0">
                <a:solidFill>
                  <a:schemeClr val="accent4">
                    <a:lumMod val="50000"/>
                  </a:schemeClr>
                </a:solidFill>
                <a:latin typeface="Bradley Hand ITC" panose="03070402050302030203" pitchFamily="66" charset="0"/>
              </a:rPr>
              <a:t>P</a:t>
            </a:r>
            <a:r>
              <a:rPr lang="en-US" sz="2800" dirty="0">
                <a:solidFill>
                  <a:schemeClr val="accent3">
                    <a:lumMod val="60000"/>
                    <a:lumOff val="40000"/>
                  </a:schemeClr>
                </a:solidFill>
                <a:latin typeface="Bradley Hand ITC" panose="03070402050302030203" pitchFamily="66" charset="0"/>
              </a:rPr>
              <a:t>ull </a:t>
            </a:r>
            <a:r>
              <a:rPr lang="en-US" sz="2800" b="1" dirty="0">
                <a:solidFill>
                  <a:schemeClr val="accent4">
                    <a:lumMod val="50000"/>
                  </a:schemeClr>
                </a:solidFill>
                <a:latin typeface="Bradley Hand ITC" panose="03070402050302030203" pitchFamily="66" charset="0"/>
              </a:rPr>
              <a:t>R</a:t>
            </a:r>
            <a:r>
              <a:rPr lang="en-US" sz="2800" dirty="0">
                <a:solidFill>
                  <a:schemeClr val="accent3">
                    <a:lumMod val="60000"/>
                    <a:lumOff val="40000"/>
                  </a:schemeClr>
                </a:solidFill>
                <a:latin typeface="Bradley Hand ITC" panose="03070402050302030203" pitchFamily="66" charset="0"/>
              </a:rPr>
              <a:t>equest</a:t>
            </a:r>
          </a:p>
          <a:p>
            <a:r>
              <a:rPr lang="en-US" sz="2800" b="1" dirty="0">
                <a:solidFill>
                  <a:schemeClr val="accent4">
                    <a:lumMod val="50000"/>
                  </a:schemeClr>
                </a:solidFill>
                <a:latin typeface="Bradley Hand ITC" panose="03070402050302030203" pitchFamily="66" charset="0"/>
              </a:rPr>
              <a:t>P</a:t>
            </a:r>
            <a:r>
              <a:rPr lang="en-US" sz="2800" dirty="0">
                <a:solidFill>
                  <a:schemeClr val="accent3">
                    <a:lumMod val="60000"/>
                    <a:lumOff val="40000"/>
                  </a:schemeClr>
                </a:solidFill>
                <a:latin typeface="Bradley Hand ITC" panose="03070402050302030203" pitchFamily="66" charset="0"/>
              </a:rPr>
              <a:t>eer </a:t>
            </a:r>
            <a:r>
              <a:rPr lang="en-US" sz="2800" b="1" dirty="0">
                <a:solidFill>
                  <a:schemeClr val="accent4">
                    <a:lumMod val="50000"/>
                  </a:schemeClr>
                </a:solidFill>
                <a:latin typeface="Bradley Hand ITC" panose="03070402050302030203" pitchFamily="66" charset="0"/>
              </a:rPr>
              <a:t>R</a:t>
            </a:r>
            <a:r>
              <a:rPr lang="en-US" sz="2800" dirty="0">
                <a:solidFill>
                  <a:schemeClr val="accent3">
                    <a:lumMod val="60000"/>
                    <a:lumOff val="40000"/>
                  </a:schemeClr>
                </a:solidFill>
                <a:latin typeface="Bradley Hand ITC" panose="03070402050302030203" pitchFamily="66" charset="0"/>
              </a:rPr>
              <a:t>eview</a:t>
            </a:r>
          </a:p>
          <a:p>
            <a:r>
              <a:rPr lang="en-US" sz="2800" b="1" dirty="0">
                <a:solidFill>
                  <a:schemeClr val="accent4">
                    <a:lumMod val="50000"/>
                  </a:schemeClr>
                </a:solidFill>
                <a:latin typeface="Bradley Hand ITC" panose="03070402050302030203" pitchFamily="66" charset="0"/>
              </a:rPr>
              <a:t>P</a:t>
            </a:r>
            <a:r>
              <a:rPr lang="en-US" sz="2800" dirty="0">
                <a:solidFill>
                  <a:schemeClr val="accent3">
                    <a:lumMod val="60000"/>
                    <a:lumOff val="40000"/>
                  </a:schemeClr>
                </a:solidFill>
                <a:latin typeface="Bradley Hand ITC" panose="03070402050302030203" pitchFamily="66" charset="0"/>
              </a:rPr>
              <a:t>roduction </a:t>
            </a:r>
            <a:r>
              <a:rPr lang="en-US" sz="2800" b="1" dirty="0">
                <a:solidFill>
                  <a:schemeClr val="accent4">
                    <a:lumMod val="50000"/>
                  </a:schemeClr>
                </a:solidFill>
                <a:latin typeface="Bradley Hand ITC" panose="03070402050302030203" pitchFamily="66" charset="0"/>
              </a:rPr>
              <a:t>R</a:t>
            </a:r>
            <a:r>
              <a:rPr lang="en-US" sz="2800" dirty="0">
                <a:solidFill>
                  <a:schemeClr val="accent3">
                    <a:lumMod val="60000"/>
                    <a:lumOff val="40000"/>
                  </a:schemeClr>
                </a:solidFill>
                <a:latin typeface="Bradley Hand ITC" panose="03070402050302030203" pitchFamily="66" charset="0"/>
              </a:rPr>
              <a:t>eady</a:t>
            </a:r>
          </a:p>
        </p:txBody>
      </p:sp>
      <p:sp>
        <p:nvSpPr>
          <p:cNvPr id="8" name="TextBox 7">
            <a:extLst>
              <a:ext uri="{FF2B5EF4-FFF2-40B4-BE49-F238E27FC236}">
                <a16:creationId xmlns:a16="http://schemas.microsoft.com/office/drawing/2014/main" id="{CC564846-F2EB-4D4B-8922-BBFFF268BB98}"/>
              </a:ext>
            </a:extLst>
          </p:cNvPr>
          <p:cNvSpPr txBox="1"/>
          <p:nvPr/>
        </p:nvSpPr>
        <p:spPr>
          <a:xfrm>
            <a:off x="6849331" y="1522914"/>
            <a:ext cx="1668727" cy="615553"/>
          </a:xfrm>
          <a:prstGeom prst="rect">
            <a:avLst/>
          </a:prstGeom>
          <a:noFill/>
        </p:spPr>
        <p:txBody>
          <a:bodyPr wrap="none" lIns="0" tIns="0" rIns="0" bIns="0" rtlCol="0">
            <a:spAutoFit/>
          </a:bodyPr>
          <a:lstStyle/>
          <a:p>
            <a:r>
              <a:rPr lang="en-US" sz="2800" dirty="0" err="1">
                <a:solidFill>
                  <a:schemeClr val="accent1">
                    <a:lumMod val="60000"/>
                    <a:lumOff val="40000"/>
                  </a:schemeClr>
                </a:solidFill>
              </a:rPr>
              <a:t>o</a:t>
            </a:r>
            <a:r>
              <a:rPr lang="en-US" sz="4000" dirty="0" err="1">
                <a:solidFill>
                  <a:schemeClr val="accent1">
                    <a:lumMod val="60000"/>
                    <a:lumOff val="40000"/>
                  </a:schemeClr>
                </a:solidFill>
              </a:rPr>
              <a:t>P</a:t>
            </a:r>
            <a:r>
              <a:rPr lang="en-US" sz="2800" dirty="0" err="1">
                <a:solidFill>
                  <a:schemeClr val="accent1">
                    <a:lumMod val="60000"/>
                    <a:lumOff val="40000"/>
                  </a:schemeClr>
                </a:solidFill>
              </a:rPr>
              <a:t>e</a:t>
            </a:r>
            <a:r>
              <a:rPr lang="en-US" sz="4000" dirty="0" err="1">
                <a:solidFill>
                  <a:schemeClr val="accent1">
                    <a:lumMod val="60000"/>
                    <a:lumOff val="40000"/>
                  </a:schemeClr>
                </a:solidFill>
              </a:rPr>
              <a:t>R</a:t>
            </a:r>
            <a:r>
              <a:rPr lang="en-US" sz="2800" dirty="0" err="1">
                <a:solidFill>
                  <a:schemeClr val="accent1">
                    <a:lumMod val="60000"/>
                    <a:lumOff val="40000"/>
                  </a:schemeClr>
                </a:solidFill>
              </a:rPr>
              <a:t>ate</a:t>
            </a:r>
            <a:endParaRPr lang="en-US" sz="4000" dirty="0">
              <a:solidFill>
                <a:schemeClr val="accent1">
                  <a:lumMod val="60000"/>
                  <a:lumOff val="40000"/>
                </a:schemeClr>
              </a:solidFill>
            </a:endParaRPr>
          </a:p>
        </p:txBody>
      </p:sp>
      <p:sp>
        <p:nvSpPr>
          <p:cNvPr id="37" name="TextBox 36">
            <a:extLst>
              <a:ext uri="{FF2B5EF4-FFF2-40B4-BE49-F238E27FC236}">
                <a16:creationId xmlns:a16="http://schemas.microsoft.com/office/drawing/2014/main" id="{1ED97A8C-CF80-49C8-A83E-419B2948E82F}"/>
              </a:ext>
            </a:extLst>
          </p:cNvPr>
          <p:cNvSpPr txBox="1"/>
          <p:nvPr/>
        </p:nvSpPr>
        <p:spPr>
          <a:xfrm>
            <a:off x="6842595" y="681966"/>
            <a:ext cx="1336904" cy="553998"/>
          </a:xfrm>
          <a:prstGeom prst="rect">
            <a:avLst/>
          </a:prstGeom>
          <a:noFill/>
        </p:spPr>
        <p:txBody>
          <a:bodyPr wrap="none" lIns="0" tIns="0" rIns="0" bIns="0" rtlCol="0">
            <a:spAutoFit/>
          </a:bodyPr>
          <a:lstStyle/>
          <a:p>
            <a:r>
              <a:rPr lang="en-US" sz="3600" dirty="0">
                <a:solidFill>
                  <a:schemeClr val="accent6">
                    <a:lumMod val="60000"/>
                    <a:lumOff val="40000"/>
                  </a:schemeClr>
                </a:solidFill>
                <a:latin typeface="Agency FB" panose="020B0604020202020204" pitchFamily="34" charset="0"/>
              </a:rPr>
              <a:t>P</a:t>
            </a:r>
            <a:r>
              <a:rPr lang="en-US" sz="2800" dirty="0">
                <a:solidFill>
                  <a:schemeClr val="accent6">
                    <a:lumMod val="60000"/>
                    <a:lumOff val="40000"/>
                  </a:schemeClr>
                </a:solidFill>
                <a:latin typeface="Agency FB" panose="020B0604020202020204" pitchFamily="34" charset="0"/>
              </a:rPr>
              <a:t>ut to </a:t>
            </a:r>
            <a:r>
              <a:rPr lang="en-US" sz="3600" dirty="0">
                <a:solidFill>
                  <a:schemeClr val="accent6">
                    <a:lumMod val="60000"/>
                    <a:lumOff val="40000"/>
                  </a:schemeClr>
                </a:solidFill>
                <a:latin typeface="Agency FB" panose="020B0604020202020204" pitchFamily="34" charset="0"/>
              </a:rPr>
              <a:t>R</a:t>
            </a:r>
            <a:r>
              <a:rPr lang="en-US" sz="2800" dirty="0">
                <a:solidFill>
                  <a:schemeClr val="accent6">
                    <a:lumMod val="60000"/>
                    <a:lumOff val="40000"/>
                  </a:schemeClr>
                </a:solidFill>
                <a:latin typeface="Agency FB" panose="020B0604020202020204" pitchFamily="34" charset="0"/>
              </a:rPr>
              <a:t>est</a:t>
            </a:r>
            <a:endParaRPr lang="en-US" sz="4000" dirty="0">
              <a:solidFill>
                <a:schemeClr val="accent6">
                  <a:lumMod val="60000"/>
                  <a:lumOff val="40000"/>
                </a:schemeClr>
              </a:solidFill>
              <a:latin typeface="Agency FB" panose="020B0604020202020204" pitchFamily="34" charset="0"/>
            </a:endParaRPr>
          </a:p>
        </p:txBody>
      </p:sp>
      <p:sp>
        <p:nvSpPr>
          <p:cNvPr id="9" name="Slide Number Placeholder 8">
            <a:extLst>
              <a:ext uri="{FF2B5EF4-FFF2-40B4-BE49-F238E27FC236}">
                <a16:creationId xmlns:a16="http://schemas.microsoft.com/office/drawing/2014/main" id="{C3E5D826-E882-4369-B959-184233F1FEFE}"/>
              </a:ext>
            </a:extLst>
          </p:cNvPr>
          <p:cNvSpPr>
            <a:spLocks noGrp="1"/>
          </p:cNvSpPr>
          <p:nvPr>
            <p:ph type="sldNum" sz="quarter" idx="12"/>
          </p:nvPr>
        </p:nvSpPr>
        <p:spPr/>
        <p:txBody>
          <a:bodyPr/>
          <a:lstStyle/>
          <a:p>
            <a:fld id="{BF590972-BD5A-4E8E-8655-ACB12844DF5C}" type="slidenum">
              <a:rPr lang="en-NL" smtClean="0"/>
              <a:t>23</a:t>
            </a:fld>
            <a:endParaRPr lang="en-NL"/>
          </a:p>
        </p:txBody>
      </p:sp>
    </p:spTree>
    <p:extLst>
      <p:ext uri="{BB962C8B-B14F-4D97-AF65-F5344CB8AC3E}">
        <p14:creationId xmlns:p14="http://schemas.microsoft.com/office/powerpoint/2010/main" val="27535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717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3" grpId="0" animBg="1"/>
      <p:bldP spid="15" grpId="0" animBg="1"/>
      <p:bldP spid="20" grpId="0"/>
      <p:bldP spid="24" grpId="0"/>
      <p:bldP spid="30" grpId="0"/>
      <p:bldP spid="36" grpId="0"/>
      <p:bldP spid="44" grpId="0" animBg="1"/>
      <p:bldP spid="46" grpId="0" animBg="1"/>
      <p:bldP spid="47" grpId="0" animBg="1"/>
      <p:bldP spid="3" grpId="0"/>
      <p:bldP spid="7" grpId="0"/>
      <p:bldP spid="8" grpId="0"/>
      <p:bldP spid="3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97DF-BD94-4450-A8C3-289260166E9F}"/>
              </a:ext>
            </a:extLst>
          </p:cNvPr>
          <p:cNvSpPr>
            <a:spLocks noGrp="1"/>
          </p:cNvSpPr>
          <p:nvPr>
            <p:ph type="title"/>
          </p:nvPr>
        </p:nvSpPr>
        <p:spPr/>
        <p:txBody>
          <a:bodyPr/>
          <a:lstStyle/>
          <a:p>
            <a:r>
              <a:rPr lang="en-US" dirty="0"/>
              <a:t>Working</a:t>
            </a:r>
          </a:p>
        </p:txBody>
      </p:sp>
      <p:sp>
        <p:nvSpPr>
          <p:cNvPr id="3" name="Content Placeholder 2">
            <a:extLst>
              <a:ext uri="{FF2B5EF4-FFF2-40B4-BE49-F238E27FC236}">
                <a16:creationId xmlns:a16="http://schemas.microsoft.com/office/drawing/2014/main" id="{68DB487A-96DD-487B-A720-EE20C7280A3C}"/>
              </a:ext>
            </a:extLst>
          </p:cNvPr>
          <p:cNvSpPr>
            <a:spLocks noGrp="1"/>
          </p:cNvSpPr>
          <p:nvPr>
            <p:ph idx="1"/>
          </p:nvPr>
        </p:nvSpPr>
        <p:spPr/>
        <p:txBody>
          <a:bodyPr/>
          <a:lstStyle/>
          <a:p>
            <a:r>
              <a:rPr lang="en-US" dirty="0"/>
              <a:t>according to functional specifications and technical interfaces</a:t>
            </a:r>
          </a:p>
          <a:p>
            <a:r>
              <a:rPr lang="en-US" dirty="0"/>
              <a:t>proven </a:t>
            </a:r>
          </a:p>
        </p:txBody>
      </p:sp>
      <p:sp>
        <p:nvSpPr>
          <p:cNvPr id="4" name="Footer Placeholder 3">
            <a:extLst>
              <a:ext uri="{FF2B5EF4-FFF2-40B4-BE49-F238E27FC236}">
                <a16:creationId xmlns:a16="http://schemas.microsoft.com/office/drawing/2014/main" id="{064CBDE3-900D-4E36-A701-B85F45721D25}"/>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Rectangle 4">
            <a:extLst>
              <a:ext uri="{FF2B5EF4-FFF2-40B4-BE49-F238E27FC236}">
                <a16:creationId xmlns:a16="http://schemas.microsoft.com/office/drawing/2014/main" id="{F5457244-707D-4FC8-869C-1B331F072812}"/>
              </a:ext>
            </a:extLst>
          </p:cNvPr>
          <p:cNvSpPr/>
          <p:nvPr/>
        </p:nvSpPr>
        <p:spPr>
          <a:xfrm>
            <a:off x="2510161" y="2126827"/>
            <a:ext cx="5583971" cy="2199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000" dirty="0" err="1"/>
              <a:t>Working</a:t>
            </a:r>
            <a:r>
              <a:rPr lang="nl-NL" sz="4000" dirty="0"/>
              <a:t> Software</a:t>
            </a:r>
            <a:endParaRPr lang="en-NL" sz="4000" dirty="0"/>
          </a:p>
        </p:txBody>
      </p:sp>
      <p:sp>
        <p:nvSpPr>
          <p:cNvPr id="6" name="Slide Number Placeholder 5">
            <a:extLst>
              <a:ext uri="{FF2B5EF4-FFF2-40B4-BE49-F238E27FC236}">
                <a16:creationId xmlns:a16="http://schemas.microsoft.com/office/drawing/2014/main" id="{6E6F7DA6-94F3-429F-84A3-FF3754B0D8D7}"/>
              </a:ext>
            </a:extLst>
          </p:cNvPr>
          <p:cNvSpPr>
            <a:spLocks noGrp="1"/>
          </p:cNvSpPr>
          <p:nvPr>
            <p:ph type="sldNum" sz="quarter" idx="12"/>
          </p:nvPr>
        </p:nvSpPr>
        <p:spPr/>
        <p:txBody>
          <a:bodyPr/>
          <a:lstStyle/>
          <a:p>
            <a:fld id="{BF590972-BD5A-4E8E-8655-ACB12844DF5C}" type="slidenum">
              <a:rPr lang="en-NL" smtClean="0"/>
              <a:t>24</a:t>
            </a:fld>
            <a:endParaRPr lang="en-NL"/>
          </a:p>
        </p:txBody>
      </p:sp>
    </p:spTree>
    <p:extLst>
      <p:ext uri="{BB962C8B-B14F-4D97-AF65-F5344CB8AC3E}">
        <p14:creationId xmlns:p14="http://schemas.microsoft.com/office/powerpoint/2010/main" val="278064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Where Should We Draw the Line Between Rejecting and Embracing Black Box AI?">
            <a:extLst>
              <a:ext uri="{FF2B5EF4-FFF2-40B4-BE49-F238E27FC236}">
                <a16:creationId xmlns:a16="http://schemas.microsoft.com/office/drawing/2014/main" id="{C0AD2E80-1CD0-4D29-BBA8-D23A0964E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4F1D6A-8F11-4EA2-90CC-B1348CF37107}"/>
              </a:ext>
            </a:extLst>
          </p:cNvPr>
          <p:cNvSpPr>
            <a:spLocks noGrp="1"/>
          </p:cNvSpPr>
          <p:nvPr>
            <p:ph type="title"/>
          </p:nvPr>
        </p:nvSpPr>
        <p:spPr/>
        <p:txBody>
          <a:bodyPr/>
          <a:lstStyle/>
          <a:p>
            <a:r>
              <a:rPr lang="en-US" dirty="0"/>
              <a:t>Behavior Test</a:t>
            </a:r>
          </a:p>
        </p:txBody>
      </p:sp>
      <p:sp>
        <p:nvSpPr>
          <p:cNvPr id="3" name="Content Placeholder 2">
            <a:extLst>
              <a:ext uri="{FF2B5EF4-FFF2-40B4-BE49-F238E27FC236}">
                <a16:creationId xmlns:a16="http://schemas.microsoft.com/office/drawing/2014/main" id="{0BBA6FC6-9FDC-4C3D-BCB9-512723DD189D}"/>
              </a:ext>
            </a:extLst>
          </p:cNvPr>
          <p:cNvSpPr>
            <a:spLocks noGrp="1"/>
          </p:cNvSpPr>
          <p:nvPr>
            <p:ph idx="1"/>
          </p:nvPr>
        </p:nvSpPr>
        <p:spPr>
          <a:xfrm>
            <a:off x="720004" y="936000"/>
            <a:ext cx="1960322" cy="3780000"/>
          </a:xfrm>
        </p:spPr>
        <p:txBody>
          <a:bodyPr/>
          <a:lstStyle/>
          <a:p>
            <a:r>
              <a:rPr lang="en-US" dirty="0">
                <a:solidFill>
                  <a:schemeClr val="bg1">
                    <a:lumMod val="85000"/>
                  </a:schemeClr>
                </a:solidFill>
              </a:rPr>
              <a:t>The required behavior as experienced from the outside</a:t>
            </a:r>
            <a:br>
              <a:rPr lang="en-US" dirty="0">
                <a:solidFill>
                  <a:schemeClr val="bg1">
                    <a:lumMod val="85000"/>
                  </a:schemeClr>
                </a:solidFill>
              </a:rPr>
            </a:br>
            <a:endParaRPr lang="en-US" dirty="0">
              <a:solidFill>
                <a:schemeClr val="bg1">
                  <a:lumMod val="85000"/>
                </a:schemeClr>
              </a:solidFill>
            </a:endParaRPr>
          </a:p>
          <a:p>
            <a:pPr lvl="1"/>
            <a:r>
              <a:rPr lang="en-US" dirty="0">
                <a:solidFill>
                  <a:schemeClr val="bg1">
                    <a:lumMod val="85000"/>
                  </a:schemeClr>
                </a:solidFill>
              </a:rPr>
              <a:t>specify</a:t>
            </a:r>
          </a:p>
          <a:p>
            <a:pPr lvl="1"/>
            <a:r>
              <a:rPr lang="en-US" dirty="0">
                <a:solidFill>
                  <a:schemeClr val="bg1">
                    <a:lumMod val="85000"/>
                  </a:schemeClr>
                </a:solidFill>
              </a:rPr>
              <a:t>document</a:t>
            </a:r>
          </a:p>
          <a:p>
            <a:pPr lvl="1"/>
            <a:r>
              <a:rPr lang="en-US" dirty="0">
                <a:solidFill>
                  <a:schemeClr val="bg1">
                    <a:lumMod val="85000"/>
                  </a:schemeClr>
                </a:solidFill>
              </a:rPr>
              <a:t>verify</a:t>
            </a:r>
          </a:p>
        </p:txBody>
      </p:sp>
      <p:sp>
        <p:nvSpPr>
          <p:cNvPr id="4" name="Footer Placeholder 3">
            <a:extLst>
              <a:ext uri="{FF2B5EF4-FFF2-40B4-BE49-F238E27FC236}">
                <a16:creationId xmlns:a16="http://schemas.microsoft.com/office/drawing/2014/main" id="{0B0F39B2-4D6E-4C9F-9825-5A1DD1671837}"/>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Rectangle 4">
            <a:extLst>
              <a:ext uri="{FF2B5EF4-FFF2-40B4-BE49-F238E27FC236}">
                <a16:creationId xmlns:a16="http://schemas.microsoft.com/office/drawing/2014/main" id="{CB88600F-5185-4728-8A58-BB6FD062EACC}"/>
              </a:ext>
            </a:extLst>
          </p:cNvPr>
          <p:cNvSpPr/>
          <p:nvPr/>
        </p:nvSpPr>
        <p:spPr>
          <a:xfrm>
            <a:off x="4884564" y="4463630"/>
            <a:ext cx="2161019"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Functional</a:t>
            </a:r>
            <a:r>
              <a:rPr lang="nl-NL" sz="1013" dirty="0"/>
              <a:t> </a:t>
            </a:r>
            <a:r>
              <a:rPr lang="nl-NL" sz="1013" dirty="0" err="1"/>
              <a:t>Specification</a:t>
            </a:r>
            <a:endParaRPr lang="nl-NL" sz="1013" dirty="0"/>
          </a:p>
          <a:p>
            <a:pPr algn="ctr"/>
            <a:r>
              <a:rPr lang="nl-NL" sz="1013" dirty="0" err="1"/>
              <a:t>Behavior</a:t>
            </a:r>
            <a:r>
              <a:rPr lang="nl-NL" sz="1013" dirty="0"/>
              <a:t> test</a:t>
            </a:r>
            <a:endParaRPr lang="en-NL" sz="1013" dirty="0"/>
          </a:p>
        </p:txBody>
      </p:sp>
      <p:sp>
        <p:nvSpPr>
          <p:cNvPr id="6" name="Rectangle 5">
            <a:extLst>
              <a:ext uri="{FF2B5EF4-FFF2-40B4-BE49-F238E27FC236}">
                <a16:creationId xmlns:a16="http://schemas.microsoft.com/office/drawing/2014/main" id="{4D49FAB7-9708-409B-A54C-CEDB839DEAEF}"/>
              </a:ext>
            </a:extLst>
          </p:cNvPr>
          <p:cNvSpPr/>
          <p:nvPr/>
        </p:nvSpPr>
        <p:spPr>
          <a:xfrm>
            <a:off x="5483807" y="3933918"/>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Working</a:t>
            </a:r>
            <a:r>
              <a:rPr lang="nl-NL" sz="1013" dirty="0"/>
              <a:t> Software</a:t>
            </a:r>
            <a:endParaRPr lang="en-NL" sz="1013" dirty="0"/>
          </a:p>
        </p:txBody>
      </p:sp>
      <p:pic>
        <p:nvPicPr>
          <p:cNvPr id="7" name="Content Placeholder 30" descr="Group">
            <a:extLst>
              <a:ext uri="{FF2B5EF4-FFF2-40B4-BE49-F238E27FC236}">
                <a16:creationId xmlns:a16="http://schemas.microsoft.com/office/drawing/2014/main" id="{FC1233F6-8B49-4265-90E4-55B98701E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1142" y="4356914"/>
            <a:ext cx="449343" cy="449343"/>
          </a:xfrm>
          <a:prstGeom prst="rect">
            <a:avLst/>
          </a:prstGeom>
        </p:spPr>
      </p:pic>
      <p:cxnSp>
        <p:nvCxnSpPr>
          <p:cNvPr id="8" name="Straight Connector 7">
            <a:extLst>
              <a:ext uri="{FF2B5EF4-FFF2-40B4-BE49-F238E27FC236}">
                <a16:creationId xmlns:a16="http://schemas.microsoft.com/office/drawing/2014/main" id="{3FFA8BE0-A393-4D39-BBF6-2777EE25BE9E}"/>
              </a:ext>
            </a:extLst>
          </p:cNvPr>
          <p:cNvCxnSpPr/>
          <p:nvPr/>
        </p:nvCxnSpPr>
        <p:spPr>
          <a:xfrm>
            <a:off x="4596705" y="4391012"/>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4726F0-A60F-4A35-B257-C6FFDE8556D0}"/>
              </a:ext>
            </a:extLst>
          </p:cNvPr>
          <p:cNvSpPr txBox="1"/>
          <p:nvPr/>
        </p:nvSpPr>
        <p:spPr>
          <a:xfrm>
            <a:off x="8457452" y="4364516"/>
            <a:ext cx="518091" cy="248209"/>
          </a:xfrm>
          <a:prstGeom prst="rect">
            <a:avLst/>
          </a:prstGeom>
          <a:noFill/>
        </p:spPr>
        <p:txBody>
          <a:bodyPr wrap="none" rtlCol="0">
            <a:spAutoFit/>
          </a:bodyPr>
          <a:lstStyle/>
          <a:p>
            <a:r>
              <a:rPr lang="nl-NL" sz="1013" i="1" dirty="0"/>
              <a:t>Team</a:t>
            </a:r>
            <a:endParaRPr lang="en-NL" sz="1013" i="1" dirty="0"/>
          </a:p>
        </p:txBody>
      </p:sp>
      <p:sp>
        <p:nvSpPr>
          <p:cNvPr id="10" name="Scroll: Horizontal 9">
            <a:extLst>
              <a:ext uri="{FF2B5EF4-FFF2-40B4-BE49-F238E27FC236}">
                <a16:creationId xmlns:a16="http://schemas.microsoft.com/office/drawing/2014/main" id="{07B63BA1-5AC2-4710-984B-8DB16AF443AC}"/>
              </a:ext>
            </a:extLst>
          </p:cNvPr>
          <p:cNvSpPr/>
          <p:nvPr/>
        </p:nvSpPr>
        <p:spPr>
          <a:xfrm>
            <a:off x="3412253" y="4194559"/>
            <a:ext cx="1113503" cy="392906"/>
          </a:xfrm>
          <a:prstGeom prst="horizontalScroll">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solidFill>
                  <a:schemeClr val="accent4">
                    <a:lumMod val="75000"/>
                  </a:schemeClr>
                </a:solidFill>
              </a:rPr>
              <a:t>DoR</a:t>
            </a:r>
            <a:endParaRPr lang="en-US" dirty="0">
              <a:solidFill>
                <a:schemeClr val="accent4">
                  <a:lumMod val="75000"/>
                </a:schemeClr>
              </a:solidFill>
            </a:endParaRPr>
          </a:p>
        </p:txBody>
      </p:sp>
      <p:sp>
        <p:nvSpPr>
          <p:cNvPr id="11" name="Slide Number Placeholder 10">
            <a:extLst>
              <a:ext uri="{FF2B5EF4-FFF2-40B4-BE49-F238E27FC236}">
                <a16:creationId xmlns:a16="http://schemas.microsoft.com/office/drawing/2014/main" id="{66A7BA1D-32C2-4B76-8AF0-84134AD69879}"/>
              </a:ext>
            </a:extLst>
          </p:cNvPr>
          <p:cNvSpPr>
            <a:spLocks noGrp="1"/>
          </p:cNvSpPr>
          <p:nvPr>
            <p:ph type="sldNum" sz="quarter" idx="12"/>
          </p:nvPr>
        </p:nvSpPr>
        <p:spPr/>
        <p:txBody>
          <a:bodyPr/>
          <a:lstStyle/>
          <a:p>
            <a:fld id="{BF590972-BD5A-4E8E-8655-ACB12844DF5C}" type="slidenum">
              <a:rPr lang="en-NL" smtClean="0"/>
              <a:t>25</a:t>
            </a:fld>
            <a:endParaRPr lang="en-NL"/>
          </a:p>
        </p:txBody>
      </p:sp>
    </p:spTree>
    <p:extLst>
      <p:ext uri="{BB962C8B-B14F-4D97-AF65-F5344CB8AC3E}">
        <p14:creationId xmlns:p14="http://schemas.microsoft.com/office/powerpoint/2010/main" val="136437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ooter Placeholder 1">
            <a:extLst>
              <a:ext uri="{FF2B5EF4-FFF2-40B4-BE49-F238E27FC236}">
                <a16:creationId xmlns:a16="http://schemas.microsoft.com/office/drawing/2014/main" id="{A79A21F1-4970-4978-B487-41364565AE72}"/>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sp>
        <p:nvSpPr>
          <p:cNvPr id="2" name="Title 1">
            <a:extLst>
              <a:ext uri="{FF2B5EF4-FFF2-40B4-BE49-F238E27FC236}">
                <a16:creationId xmlns:a16="http://schemas.microsoft.com/office/drawing/2014/main" id="{5514D0E5-0383-42C3-A758-9ADF6721D84A}"/>
              </a:ext>
            </a:extLst>
          </p:cNvPr>
          <p:cNvSpPr>
            <a:spLocks noGrp="1"/>
          </p:cNvSpPr>
          <p:nvPr>
            <p:ph type="title"/>
          </p:nvPr>
        </p:nvSpPr>
        <p:spPr>
          <a:xfrm>
            <a:off x="719999" y="288000"/>
            <a:ext cx="6624000" cy="504000"/>
          </a:xfrm>
        </p:spPr>
        <p:txBody>
          <a:bodyPr anchor="ctr">
            <a:normAutofit/>
          </a:bodyPr>
          <a:lstStyle/>
          <a:p>
            <a:r>
              <a:rPr lang="en-US" dirty="0"/>
              <a:t>Unit Test</a:t>
            </a:r>
          </a:p>
        </p:txBody>
      </p:sp>
      <p:pic>
        <p:nvPicPr>
          <p:cNvPr id="60418" name="Picture 2" descr="A Business Used to be a Black Box. Now it's a Glass Box. | by David Mattin  | Medium">
            <a:extLst>
              <a:ext uri="{FF2B5EF4-FFF2-40B4-BE49-F238E27FC236}">
                <a16:creationId xmlns:a16="http://schemas.microsoft.com/office/drawing/2014/main" id="{6FD80A4A-F612-41D2-83BF-58E7E48EE1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99" b="10503"/>
          <a:stretch/>
        </p:blipFill>
        <p:spPr bwMode="auto">
          <a:xfrm>
            <a:off x="20" y="810001"/>
            <a:ext cx="9143980" cy="3510000"/>
          </a:xfrm>
          <a:prstGeom prst="rect">
            <a:avLst/>
          </a:prstGeom>
          <a:solidFill>
            <a:srgbClr val="FFFFFF"/>
          </a:solidFill>
        </p:spPr>
      </p:pic>
      <p:sp>
        <p:nvSpPr>
          <p:cNvPr id="7" name="Content Placeholder 2">
            <a:extLst>
              <a:ext uri="{FF2B5EF4-FFF2-40B4-BE49-F238E27FC236}">
                <a16:creationId xmlns:a16="http://schemas.microsoft.com/office/drawing/2014/main" id="{ADB510DE-7876-49BF-A6F5-9908E5F65372}"/>
              </a:ext>
            </a:extLst>
          </p:cNvPr>
          <p:cNvSpPr txBox="1">
            <a:spLocks/>
          </p:cNvSpPr>
          <p:nvPr/>
        </p:nvSpPr>
        <p:spPr>
          <a:xfrm>
            <a:off x="83395" y="882001"/>
            <a:ext cx="6623999" cy="3780000"/>
          </a:xfrm>
          <a:prstGeom prst="rect">
            <a:avLst/>
          </a:prstGeom>
        </p:spPr>
        <p:txBody>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Verify behavior of</a:t>
            </a:r>
          </a:p>
          <a:p>
            <a:pPr lvl="1"/>
            <a:r>
              <a:rPr lang="en-US" dirty="0"/>
              <a:t>APIs &amp; Interfaces</a:t>
            </a:r>
          </a:p>
          <a:p>
            <a:pPr lvl="1"/>
            <a:r>
              <a:rPr lang="en-US" dirty="0"/>
              <a:t>Reusable elements</a:t>
            </a:r>
          </a:p>
          <a:p>
            <a:pPr lvl="1"/>
            <a:r>
              <a:rPr lang="en-US" dirty="0"/>
              <a:t>Algorithms</a:t>
            </a:r>
          </a:p>
          <a:p>
            <a:pPr lvl="1"/>
            <a:endParaRPr lang="en-US" dirty="0"/>
          </a:p>
          <a:p>
            <a:r>
              <a:rPr lang="en-US" dirty="0"/>
              <a:t>Aspects</a:t>
            </a:r>
          </a:p>
          <a:p>
            <a:pPr lvl="1"/>
            <a:r>
              <a:rPr lang="en-US" dirty="0"/>
              <a:t>Functionality</a:t>
            </a:r>
          </a:p>
          <a:p>
            <a:pPr lvl="1"/>
            <a:r>
              <a:rPr lang="en-US" dirty="0"/>
              <a:t>Non Functionality</a:t>
            </a:r>
          </a:p>
          <a:p>
            <a:pPr lvl="1"/>
            <a:r>
              <a:rPr lang="en-US" dirty="0"/>
              <a:t>Happy &amp; Non-Happy</a:t>
            </a:r>
          </a:p>
          <a:p>
            <a:pPr lvl="1"/>
            <a:endParaRPr lang="en-US" dirty="0"/>
          </a:p>
          <a:p>
            <a:pPr lvl="1"/>
            <a:r>
              <a:rPr lang="en-US" dirty="0"/>
              <a:t>not: dependencies</a:t>
            </a:r>
          </a:p>
        </p:txBody>
      </p:sp>
      <p:sp>
        <p:nvSpPr>
          <p:cNvPr id="3" name="Slide Number Placeholder 2">
            <a:extLst>
              <a:ext uri="{FF2B5EF4-FFF2-40B4-BE49-F238E27FC236}">
                <a16:creationId xmlns:a16="http://schemas.microsoft.com/office/drawing/2014/main" id="{18777EA8-D9E8-4A4C-B23E-8C644314EB4E}"/>
              </a:ext>
            </a:extLst>
          </p:cNvPr>
          <p:cNvSpPr>
            <a:spLocks noGrp="1"/>
          </p:cNvSpPr>
          <p:nvPr>
            <p:ph type="sldNum" sz="quarter" idx="12"/>
          </p:nvPr>
        </p:nvSpPr>
        <p:spPr/>
        <p:txBody>
          <a:bodyPr/>
          <a:lstStyle/>
          <a:p>
            <a:fld id="{14F1411D-0280-154F-AEAC-4C20B7AA46B2}" type="slidenum">
              <a:rPr lang="nl-NL" smtClean="0"/>
              <a:t>26</a:t>
            </a:fld>
            <a:endParaRPr lang="nl-NL"/>
          </a:p>
        </p:txBody>
      </p:sp>
    </p:spTree>
    <p:extLst>
      <p:ext uri="{BB962C8B-B14F-4D97-AF65-F5344CB8AC3E}">
        <p14:creationId xmlns:p14="http://schemas.microsoft.com/office/powerpoint/2010/main" val="2774738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AC2F-F3F2-46B1-A206-AD4EFCC953DB}"/>
              </a:ext>
            </a:extLst>
          </p:cNvPr>
          <p:cNvSpPr>
            <a:spLocks noGrp="1"/>
          </p:cNvSpPr>
          <p:nvPr>
            <p:ph type="title"/>
          </p:nvPr>
        </p:nvSpPr>
        <p:spPr>
          <a:xfrm>
            <a:off x="719999" y="288000"/>
            <a:ext cx="6624000" cy="504000"/>
          </a:xfrm>
        </p:spPr>
        <p:txBody>
          <a:bodyPr anchor="ctr">
            <a:normAutofit/>
          </a:bodyPr>
          <a:lstStyle/>
          <a:p>
            <a:r>
              <a:rPr lang="en-US" dirty="0"/>
              <a:t>Test is many things</a:t>
            </a:r>
          </a:p>
        </p:txBody>
      </p:sp>
      <p:sp>
        <p:nvSpPr>
          <p:cNvPr id="10" name="Footer Placeholder 3">
            <a:extLst>
              <a:ext uri="{FF2B5EF4-FFF2-40B4-BE49-F238E27FC236}">
                <a16:creationId xmlns:a16="http://schemas.microsoft.com/office/drawing/2014/main" id="{B5D2CF8B-CBD3-4CE9-81A4-994D34181FAD}"/>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graphicFrame>
        <p:nvGraphicFramePr>
          <p:cNvPr id="6" name="Content Placeholder 2">
            <a:extLst>
              <a:ext uri="{FF2B5EF4-FFF2-40B4-BE49-F238E27FC236}">
                <a16:creationId xmlns:a16="http://schemas.microsoft.com/office/drawing/2014/main" id="{2D1E0E1E-D444-43EB-87DF-D981FB99311D}"/>
              </a:ext>
            </a:extLst>
          </p:cNvPr>
          <p:cNvGraphicFramePr>
            <a:graphicFrameLocks noGrp="1"/>
          </p:cNvGraphicFramePr>
          <p:nvPr>
            <p:ph idx="1"/>
            <p:extLst>
              <p:ext uri="{D42A27DB-BD31-4B8C-83A1-F6EECF244321}">
                <p14:modId xmlns:p14="http://schemas.microsoft.com/office/powerpoint/2010/main" val="1117716638"/>
              </p:ext>
            </p:extLst>
          </p:nvPr>
        </p:nvGraphicFramePr>
        <p:xfrm>
          <a:off x="720003" y="936000"/>
          <a:ext cx="6623999" cy="3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42" name="Picture 2" descr="HOW TO CARRY OUT A FINAL TEST ON A MACHINE TOOL - Flexible Production">
            <a:extLst>
              <a:ext uri="{FF2B5EF4-FFF2-40B4-BE49-F238E27FC236}">
                <a16:creationId xmlns:a16="http://schemas.microsoft.com/office/drawing/2014/main" id="{C8BF5819-D319-45D5-9F2F-5935CD133D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0360" y="164116"/>
            <a:ext cx="2651375" cy="19916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095D011F-3040-45DC-BF38-8C8170197863}"/>
              </a:ext>
            </a:extLst>
          </p:cNvPr>
          <p:cNvSpPr>
            <a:spLocks noGrp="1"/>
          </p:cNvSpPr>
          <p:nvPr>
            <p:ph type="sldNum" sz="quarter" idx="12"/>
          </p:nvPr>
        </p:nvSpPr>
        <p:spPr/>
        <p:txBody>
          <a:bodyPr/>
          <a:lstStyle/>
          <a:p>
            <a:fld id="{14F1411D-0280-154F-AEAC-4C20B7AA46B2}" type="slidenum">
              <a:rPr lang="nl-NL" smtClean="0"/>
              <a:t>27</a:t>
            </a:fld>
            <a:endParaRPr lang="nl-NL"/>
          </a:p>
        </p:txBody>
      </p:sp>
    </p:spTree>
    <p:extLst>
      <p:ext uri="{BB962C8B-B14F-4D97-AF65-F5344CB8AC3E}">
        <p14:creationId xmlns:p14="http://schemas.microsoft.com/office/powerpoint/2010/main" val="838465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39D445D-382C-4F64-8BC6-E99047BD862D}"/>
              </a:ext>
            </a:extLst>
          </p:cNvPr>
          <p:cNvSpPr>
            <a:spLocks noGrp="1"/>
          </p:cNvSpPr>
          <p:nvPr>
            <p:ph type="title"/>
          </p:nvPr>
        </p:nvSpPr>
        <p:spPr>
          <a:xfrm>
            <a:off x="720000" y="288000"/>
            <a:ext cx="6623999" cy="503999"/>
          </a:xfrm>
        </p:spPr>
        <p:txBody>
          <a:bodyPr/>
          <a:lstStyle/>
          <a:p>
            <a:r>
              <a:rPr lang="en-US" dirty="0"/>
              <a:t>Definition</a:t>
            </a:r>
          </a:p>
        </p:txBody>
      </p:sp>
      <p:sp>
        <p:nvSpPr>
          <p:cNvPr id="7" name="Content Placeholder 6">
            <a:extLst>
              <a:ext uri="{FF2B5EF4-FFF2-40B4-BE49-F238E27FC236}">
                <a16:creationId xmlns:a16="http://schemas.microsoft.com/office/drawing/2014/main" id="{5D7BCA76-8C6C-45FA-AB96-A9FE8785AA80}"/>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600" dirty="0"/>
              <a:t>functional specifications </a:t>
            </a:r>
            <a:br>
              <a:rPr lang="en-US" sz="1600" dirty="0"/>
            </a:br>
            <a:r>
              <a:rPr lang="en-US" sz="1600" dirty="0"/>
              <a:t>clear, unambiguous and understood</a:t>
            </a:r>
          </a:p>
          <a:p>
            <a:pPr lvl="1">
              <a:lnSpc>
                <a:spcPct val="110000"/>
              </a:lnSpc>
              <a:spcAft>
                <a:spcPts val="600"/>
              </a:spcAft>
            </a:pPr>
            <a:r>
              <a:rPr lang="en-US" sz="1600" dirty="0"/>
              <a:t>boundary conditions, non happy cases and exceptional situations are covered in specifications</a:t>
            </a:r>
          </a:p>
          <a:p>
            <a:pPr>
              <a:lnSpc>
                <a:spcPct val="110000"/>
              </a:lnSpc>
              <a:spcAft>
                <a:spcPts val="600"/>
              </a:spcAft>
            </a:pPr>
            <a:r>
              <a:rPr lang="en-US" sz="1600" dirty="0"/>
              <a:t>non-functional requirements are clear</a:t>
            </a:r>
          </a:p>
          <a:p>
            <a:pPr>
              <a:lnSpc>
                <a:spcPct val="110000"/>
              </a:lnSpc>
              <a:spcAft>
                <a:spcPts val="600"/>
              </a:spcAft>
            </a:pPr>
            <a:r>
              <a:rPr lang="en-US" sz="1600" dirty="0"/>
              <a:t>business value of feature is defined</a:t>
            </a:r>
          </a:p>
          <a:p>
            <a:pPr lvl="1">
              <a:lnSpc>
                <a:spcPct val="110000"/>
              </a:lnSpc>
              <a:spcAft>
                <a:spcPts val="600"/>
              </a:spcAft>
            </a:pPr>
            <a:r>
              <a:rPr lang="en-US" sz="1600" dirty="0"/>
              <a:t>TCO budget is specified</a:t>
            </a:r>
            <a:br>
              <a:rPr lang="en-US" sz="1600" dirty="0"/>
            </a:br>
            <a:endParaRPr lang="en-US" sz="1600" dirty="0"/>
          </a:p>
        </p:txBody>
      </p:sp>
      <p:sp>
        <p:nvSpPr>
          <p:cNvPr id="4" name="Footer Placeholder 3">
            <a:extLst>
              <a:ext uri="{FF2B5EF4-FFF2-40B4-BE49-F238E27FC236}">
                <a16:creationId xmlns:a16="http://schemas.microsoft.com/office/drawing/2014/main" id="{8644C990-CF38-4AE0-A69F-0D601DD56DE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10242" name="Picture 2" descr="Ready | Netflix">
            <a:extLst>
              <a:ext uri="{FF2B5EF4-FFF2-40B4-BE49-F238E27FC236}">
                <a16:creationId xmlns:a16="http://schemas.microsoft.com/office/drawing/2014/main" id="{A9510798-E4C3-42CA-BF32-5D46AE6973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4000" y="1608751"/>
            <a:ext cx="4500000" cy="191249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A8260D8-7999-41FC-9D43-852D88FEA4D2}"/>
              </a:ext>
            </a:extLst>
          </p:cNvPr>
          <p:cNvSpPr>
            <a:spLocks noGrp="1"/>
          </p:cNvSpPr>
          <p:nvPr>
            <p:ph type="sldNum" sz="quarter" idx="12"/>
          </p:nvPr>
        </p:nvSpPr>
        <p:spPr/>
        <p:txBody>
          <a:bodyPr/>
          <a:lstStyle/>
          <a:p>
            <a:fld id="{14F1411D-0280-154F-AEAC-4C20B7AA46B2}" type="slidenum">
              <a:rPr lang="nl-NL" smtClean="0"/>
              <a:t>28</a:t>
            </a:fld>
            <a:endParaRPr lang="nl-NL"/>
          </a:p>
        </p:txBody>
      </p:sp>
    </p:spTree>
    <p:extLst>
      <p:ext uri="{BB962C8B-B14F-4D97-AF65-F5344CB8AC3E}">
        <p14:creationId xmlns:p14="http://schemas.microsoft.com/office/powerpoint/2010/main" val="4800016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E745E-7B87-4239-99E7-96DCBB661C9B}"/>
              </a:ext>
            </a:extLst>
          </p:cNvPr>
          <p:cNvSpPr>
            <a:spLocks noGrp="1"/>
          </p:cNvSpPr>
          <p:nvPr>
            <p:ph type="title"/>
          </p:nvPr>
        </p:nvSpPr>
        <p:spPr>
          <a:xfrm>
            <a:off x="720000" y="288000"/>
            <a:ext cx="6623999" cy="503999"/>
          </a:xfrm>
        </p:spPr>
        <p:txBody>
          <a:bodyPr anchor="ctr">
            <a:normAutofit/>
          </a:bodyPr>
          <a:lstStyle/>
          <a:p>
            <a:r>
              <a:rPr lang="en-US" dirty="0"/>
              <a:t>Test Trophy</a:t>
            </a:r>
          </a:p>
        </p:txBody>
      </p:sp>
      <p:sp>
        <p:nvSpPr>
          <p:cNvPr id="4" name="Footer Placeholder 3">
            <a:extLst>
              <a:ext uri="{FF2B5EF4-FFF2-40B4-BE49-F238E27FC236}">
                <a16:creationId xmlns:a16="http://schemas.microsoft.com/office/drawing/2014/main" id="{6FDC2F58-B16C-45C5-B00E-C35CAAB105B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5" name="Picture 4">
            <a:extLst>
              <a:ext uri="{FF2B5EF4-FFF2-40B4-BE49-F238E27FC236}">
                <a16:creationId xmlns:a16="http://schemas.microsoft.com/office/drawing/2014/main" id="{1909EF39-AACA-466D-9C0C-5397AD14129E}"/>
              </a:ext>
            </a:extLst>
          </p:cNvPr>
          <p:cNvPicPr>
            <a:picLocks noChangeAspect="1"/>
          </p:cNvPicPr>
          <p:nvPr/>
        </p:nvPicPr>
        <p:blipFill>
          <a:blip r:embed="rId2"/>
          <a:stretch>
            <a:fillRect/>
          </a:stretch>
        </p:blipFill>
        <p:spPr>
          <a:xfrm>
            <a:off x="5169712" y="810001"/>
            <a:ext cx="3448575" cy="3510000"/>
          </a:xfrm>
          <a:prstGeom prst="rect">
            <a:avLst/>
          </a:prstGeom>
          <a:noFill/>
        </p:spPr>
      </p:pic>
      <p:sp>
        <p:nvSpPr>
          <p:cNvPr id="6" name="Oval 5">
            <a:extLst>
              <a:ext uri="{FF2B5EF4-FFF2-40B4-BE49-F238E27FC236}">
                <a16:creationId xmlns:a16="http://schemas.microsoft.com/office/drawing/2014/main" id="{106C189A-44D1-419A-A9A4-A8B1E759985D}"/>
              </a:ext>
            </a:extLst>
          </p:cNvPr>
          <p:cNvSpPr/>
          <p:nvPr/>
        </p:nvSpPr>
        <p:spPr>
          <a:xfrm>
            <a:off x="6342053" y="420329"/>
            <a:ext cx="1031891" cy="389672"/>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Live</a:t>
            </a:r>
          </a:p>
        </p:txBody>
      </p:sp>
      <p:sp>
        <p:nvSpPr>
          <p:cNvPr id="8" name="Cloud 7">
            <a:extLst>
              <a:ext uri="{FF2B5EF4-FFF2-40B4-BE49-F238E27FC236}">
                <a16:creationId xmlns:a16="http://schemas.microsoft.com/office/drawing/2014/main" id="{353CB3D1-0E03-4C31-B3FA-96FF136E8AF9}"/>
              </a:ext>
            </a:extLst>
          </p:cNvPr>
          <p:cNvSpPr/>
          <p:nvPr/>
        </p:nvSpPr>
        <p:spPr>
          <a:xfrm>
            <a:off x="7417416" y="74762"/>
            <a:ext cx="220050" cy="223572"/>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Cloud 8">
            <a:extLst>
              <a:ext uri="{FF2B5EF4-FFF2-40B4-BE49-F238E27FC236}">
                <a16:creationId xmlns:a16="http://schemas.microsoft.com/office/drawing/2014/main" id="{A52EE24E-7ECD-4007-902E-0050ADE7EF0E}"/>
              </a:ext>
            </a:extLst>
          </p:cNvPr>
          <p:cNvSpPr/>
          <p:nvPr/>
        </p:nvSpPr>
        <p:spPr>
          <a:xfrm>
            <a:off x="7121671" y="155467"/>
            <a:ext cx="222328" cy="45969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2466" name="Picture 2" descr="Amazon.com: 12&quot; Treasure Chest: Office Products">
            <a:extLst>
              <a:ext uri="{FF2B5EF4-FFF2-40B4-BE49-F238E27FC236}">
                <a16:creationId xmlns:a16="http://schemas.microsoft.com/office/drawing/2014/main" id="{70C16515-0801-44D8-AAB3-388424B0A092}"/>
              </a:ext>
            </a:extLst>
          </p:cNvPr>
          <p:cNvPicPr>
            <a:picLocks noGrp="1" noChangeAspect="1" noChangeArrowheads="1"/>
          </p:cNvPicPr>
          <p:nvPr>
            <p:ph idx="1"/>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23424" y="1159951"/>
            <a:ext cx="3120314" cy="2823597"/>
          </a:xfrm>
          <a:prstGeom prst="rect">
            <a:avLst/>
          </a:prstGeom>
          <a:noFill/>
          <a:extLst>
            <a:ext uri="{909E8E84-426E-40DD-AFC4-6F175D3DCCD1}">
              <a14:hiddenFill xmlns:a14="http://schemas.microsoft.com/office/drawing/2010/main">
                <a:solidFill>
                  <a:srgbClr val="FFFFFF"/>
                </a:solidFill>
              </a14:hiddenFill>
            </a:ext>
          </a:extLst>
        </p:spPr>
      </p:pic>
      <p:sp>
        <p:nvSpPr>
          <p:cNvPr id="7" name="Scroll: Horizontal 6">
            <a:extLst>
              <a:ext uri="{FF2B5EF4-FFF2-40B4-BE49-F238E27FC236}">
                <a16:creationId xmlns:a16="http://schemas.microsoft.com/office/drawing/2014/main" id="{B04D7D7D-12B5-41FC-967E-A0EDC0D4B43F}"/>
              </a:ext>
            </a:extLst>
          </p:cNvPr>
          <p:cNvSpPr/>
          <p:nvPr/>
        </p:nvSpPr>
        <p:spPr>
          <a:xfrm>
            <a:off x="1585732" y="1968404"/>
            <a:ext cx="1687010" cy="503999"/>
          </a:xfrm>
          <a:prstGeom prst="horizontalScroll">
            <a:avLst/>
          </a:prstGeom>
          <a:solidFill>
            <a:schemeClr val="accent3">
              <a:lumMod val="20000"/>
              <a:lumOff val="80000"/>
            </a:schemeClr>
          </a:solidFill>
          <a:scene3d>
            <a:camera prst="perspectiveHeroicExtremeLeftFacing"/>
            <a:lightRig rig="threePt" dir="t"/>
          </a:scene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solidFill>
                  <a:schemeClr val="bg2">
                    <a:lumMod val="75000"/>
                  </a:schemeClr>
                </a:solidFill>
                <a:latin typeface="Brush Script MT" panose="03060802040406070304" pitchFamily="66" charset="0"/>
              </a:rPr>
              <a:t>Test Data</a:t>
            </a:r>
          </a:p>
        </p:txBody>
      </p:sp>
      <p:sp>
        <p:nvSpPr>
          <p:cNvPr id="3" name="Slide Number Placeholder 2">
            <a:extLst>
              <a:ext uri="{FF2B5EF4-FFF2-40B4-BE49-F238E27FC236}">
                <a16:creationId xmlns:a16="http://schemas.microsoft.com/office/drawing/2014/main" id="{CCFF09F5-D883-49DE-B979-1D2F25D22928}"/>
              </a:ext>
            </a:extLst>
          </p:cNvPr>
          <p:cNvSpPr>
            <a:spLocks noGrp="1"/>
          </p:cNvSpPr>
          <p:nvPr>
            <p:ph type="sldNum" sz="quarter" idx="12"/>
          </p:nvPr>
        </p:nvSpPr>
        <p:spPr/>
        <p:txBody>
          <a:bodyPr/>
          <a:lstStyle/>
          <a:p>
            <a:fld id="{14F1411D-0280-154F-AEAC-4C20B7AA46B2}" type="slidenum">
              <a:rPr lang="nl-NL" smtClean="0"/>
              <a:t>29</a:t>
            </a:fld>
            <a:endParaRPr lang="nl-NL"/>
          </a:p>
        </p:txBody>
      </p:sp>
    </p:spTree>
    <p:extLst>
      <p:ext uri="{BB962C8B-B14F-4D97-AF65-F5344CB8AC3E}">
        <p14:creationId xmlns:p14="http://schemas.microsoft.com/office/powerpoint/2010/main" val="217310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466"/>
                                        </p:tgtEl>
                                        <p:attrNameLst>
                                          <p:attrName>style.visibility</p:attrName>
                                        </p:attrNameLst>
                                      </p:cBhvr>
                                      <p:to>
                                        <p:strVal val="visible"/>
                                      </p:to>
                                    </p:set>
                                    <p:animEffect transition="in" filter="fade">
                                      <p:cBhvr>
                                        <p:cTn id="17" dur="500"/>
                                        <p:tgtEl>
                                          <p:spTgt spid="624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2292E-6823-468A-9DDF-6D13A6A4EA7D}"/>
              </a:ext>
            </a:extLst>
          </p:cNvPr>
          <p:cNvSpPr>
            <a:spLocks noGrp="1"/>
          </p:cNvSpPr>
          <p:nvPr>
            <p:ph type="title"/>
          </p:nvPr>
        </p:nvSpPr>
        <p:spPr/>
        <p:txBody>
          <a:bodyPr/>
          <a:lstStyle/>
          <a:p>
            <a:r>
              <a:rPr lang="en-US" dirty="0"/>
              <a:t>Programming </a:t>
            </a:r>
            <a:r>
              <a:rPr lang="en-US" dirty="0">
                <a:sym typeface="Wingdings" panose="05000000000000000000" pitchFamily="2" charset="2"/>
              </a:rPr>
              <a:t> Software Engineering</a:t>
            </a:r>
            <a:endParaRPr lang="en-US" dirty="0"/>
          </a:p>
        </p:txBody>
      </p:sp>
      <p:sp>
        <p:nvSpPr>
          <p:cNvPr id="3" name="Footer Placeholder 2">
            <a:extLst>
              <a:ext uri="{FF2B5EF4-FFF2-40B4-BE49-F238E27FC236}">
                <a16:creationId xmlns:a16="http://schemas.microsoft.com/office/drawing/2014/main" id="{AEF1861F-23AC-4722-88B9-A60662A4945B}"/>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4" name="Slide Number Placeholder 3">
            <a:extLst>
              <a:ext uri="{FF2B5EF4-FFF2-40B4-BE49-F238E27FC236}">
                <a16:creationId xmlns:a16="http://schemas.microsoft.com/office/drawing/2014/main" id="{C33A5552-80D6-414C-9060-57A17173CAD9}"/>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cxnSp>
        <p:nvCxnSpPr>
          <p:cNvPr id="7" name="Straight Connector 6">
            <a:extLst>
              <a:ext uri="{FF2B5EF4-FFF2-40B4-BE49-F238E27FC236}">
                <a16:creationId xmlns:a16="http://schemas.microsoft.com/office/drawing/2014/main" id="{839E6CDB-2312-42B8-A34C-632A2A291E05}"/>
              </a:ext>
            </a:extLst>
          </p:cNvPr>
          <p:cNvCxnSpPr/>
          <p:nvPr/>
        </p:nvCxnSpPr>
        <p:spPr>
          <a:xfrm>
            <a:off x="3312160" y="1280160"/>
            <a:ext cx="0" cy="3220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14B71A-1548-4B63-AAA3-5F8070683085}"/>
              </a:ext>
            </a:extLst>
          </p:cNvPr>
          <p:cNvSpPr txBox="1"/>
          <p:nvPr/>
        </p:nvSpPr>
        <p:spPr>
          <a:xfrm>
            <a:off x="1146719" y="4543092"/>
            <a:ext cx="1003480" cy="200055"/>
          </a:xfrm>
          <a:prstGeom prst="rect">
            <a:avLst/>
          </a:prstGeom>
          <a:noFill/>
        </p:spPr>
        <p:txBody>
          <a:bodyPr wrap="none" lIns="0" tIns="0" rIns="0" bIns="0" rtlCol="0">
            <a:spAutoFit/>
          </a:bodyPr>
          <a:lstStyle/>
          <a:p>
            <a:r>
              <a:rPr lang="en-US" sz="1300" dirty="0"/>
              <a:t>Programming</a:t>
            </a:r>
          </a:p>
        </p:txBody>
      </p:sp>
      <p:sp>
        <p:nvSpPr>
          <p:cNvPr id="10" name="TextBox 9">
            <a:extLst>
              <a:ext uri="{FF2B5EF4-FFF2-40B4-BE49-F238E27FC236}">
                <a16:creationId xmlns:a16="http://schemas.microsoft.com/office/drawing/2014/main" id="{51CC1ABD-A1C1-43EA-9231-77FE3EB39AE6}"/>
              </a:ext>
            </a:extLst>
          </p:cNvPr>
          <p:cNvSpPr txBox="1"/>
          <p:nvPr/>
        </p:nvSpPr>
        <p:spPr>
          <a:xfrm>
            <a:off x="719999" y="2367463"/>
            <a:ext cx="1848455" cy="200055"/>
          </a:xfrm>
          <a:prstGeom prst="rect">
            <a:avLst/>
          </a:prstGeom>
          <a:noFill/>
        </p:spPr>
        <p:txBody>
          <a:bodyPr wrap="none" lIns="0" tIns="0" rIns="0" bIns="0" rtlCol="0">
            <a:spAutoFit/>
          </a:bodyPr>
          <a:lstStyle/>
          <a:p>
            <a:r>
              <a:rPr lang="en-US" sz="1300" dirty="0"/>
              <a:t>“Writing code that works”</a:t>
            </a:r>
          </a:p>
        </p:txBody>
      </p:sp>
      <p:pic>
        <p:nvPicPr>
          <p:cNvPr id="2050" name="Picture 2" descr="Interesting Facts About Time, The Fourth Dimension, And Time Travel -">
            <a:extLst>
              <a:ext uri="{FF2B5EF4-FFF2-40B4-BE49-F238E27FC236}">
                <a16:creationId xmlns:a16="http://schemas.microsoft.com/office/drawing/2014/main" id="{55CBBEDE-2E20-4B08-8467-F0466BC61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235" y="1347401"/>
            <a:ext cx="5492043" cy="3086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92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1+#ppt_w/2"/>
                                          </p:val>
                                        </p:tav>
                                        <p:tav tm="100000">
                                          <p:val>
                                            <p:strVal val="#ppt_x"/>
                                          </p:val>
                                        </p:tav>
                                      </p:tavLst>
                                    </p:anim>
                                    <p:anim calcmode="lin" valueType="num">
                                      <p:cBhvr additive="base">
                                        <p:cTn id="1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74D3-2B4D-4018-947F-E53226CE65B9}"/>
              </a:ext>
            </a:extLst>
          </p:cNvPr>
          <p:cNvSpPr>
            <a:spLocks noGrp="1"/>
          </p:cNvSpPr>
          <p:nvPr>
            <p:ph type="title"/>
          </p:nvPr>
        </p:nvSpPr>
        <p:spPr>
          <a:xfrm>
            <a:off x="720000" y="288000"/>
            <a:ext cx="6623999" cy="503999"/>
          </a:xfrm>
        </p:spPr>
        <p:txBody>
          <a:bodyPr anchor="ctr">
            <a:normAutofit/>
          </a:bodyPr>
          <a:lstStyle/>
          <a:p>
            <a:r>
              <a:rPr lang="en-US" dirty="0"/>
              <a:t>QA: Static Code Analysis</a:t>
            </a:r>
          </a:p>
        </p:txBody>
      </p:sp>
      <p:sp>
        <p:nvSpPr>
          <p:cNvPr id="3" name="Content Placeholder 2">
            <a:extLst>
              <a:ext uri="{FF2B5EF4-FFF2-40B4-BE49-F238E27FC236}">
                <a16:creationId xmlns:a16="http://schemas.microsoft.com/office/drawing/2014/main" id="{72D0DA34-B9C0-4B78-A07D-823BF527A647}"/>
              </a:ext>
            </a:extLst>
          </p:cNvPr>
          <p:cNvSpPr>
            <a:spLocks noGrp="1"/>
          </p:cNvSpPr>
          <p:nvPr>
            <p:ph idx="1"/>
          </p:nvPr>
        </p:nvSpPr>
        <p:spPr>
          <a:xfrm>
            <a:off x="720000" y="900001"/>
            <a:ext cx="3744000" cy="3401999"/>
          </a:xfrm>
        </p:spPr>
        <p:txBody>
          <a:bodyPr anchor="t">
            <a:normAutofit/>
          </a:bodyPr>
          <a:lstStyle/>
          <a:p>
            <a:pPr>
              <a:spcAft>
                <a:spcPts val="600"/>
              </a:spcAft>
            </a:pPr>
            <a:r>
              <a:rPr lang="en-US" dirty="0"/>
              <a:t>According to coding standards</a:t>
            </a:r>
            <a:br>
              <a:rPr lang="en-US" dirty="0"/>
            </a:br>
            <a:endParaRPr lang="en-US" dirty="0"/>
          </a:p>
          <a:p>
            <a:pPr>
              <a:spcAft>
                <a:spcPts val="600"/>
              </a:spcAft>
            </a:pPr>
            <a:r>
              <a:rPr lang="en-US" dirty="0"/>
              <a:t>Consistent</a:t>
            </a:r>
          </a:p>
          <a:p>
            <a:pPr>
              <a:spcAft>
                <a:spcPts val="600"/>
              </a:spcAft>
            </a:pPr>
            <a:r>
              <a:rPr lang="en-US" dirty="0"/>
              <a:t>Readable (naming, formatting, length, …)</a:t>
            </a:r>
          </a:p>
          <a:p>
            <a:pPr>
              <a:spcAft>
                <a:spcPts val="600"/>
              </a:spcAft>
            </a:pPr>
            <a:r>
              <a:rPr lang="en-US" dirty="0"/>
              <a:t>Maintainable (Code Smells)</a:t>
            </a:r>
          </a:p>
          <a:p>
            <a:pPr>
              <a:spcAft>
                <a:spcPts val="600"/>
              </a:spcAft>
            </a:pPr>
            <a:r>
              <a:rPr lang="en-US" dirty="0"/>
              <a:t>Limited complexity</a:t>
            </a:r>
          </a:p>
          <a:p>
            <a:pPr>
              <a:spcAft>
                <a:spcPts val="600"/>
              </a:spcAft>
            </a:pPr>
            <a:r>
              <a:rPr lang="en-US" dirty="0"/>
              <a:t>Code Coverage (of tests)</a:t>
            </a:r>
          </a:p>
          <a:p>
            <a:pPr>
              <a:spcAft>
                <a:spcPts val="600"/>
              </a:spcAft>
            </a:pPr>
            <a:r>
              <a:rPr lang="en-US" dirty="0"/>
              <a:t>Vulnerabilities (in dependencies)</a:t>
            </a:r>
          </a:p>
          <a:p>
            <a:pPr>
              <a:spcAft>
                <a:spcPts val="600"/>
              </a:spcAft>
            </a:pPr>
            <a:r>
              <a:rPr lang="en-US" dirty="0"/>
              <a:t>Automatic improvements</a:t>
            </a:r>
          </a:p>
        </p:txBody>
      </p:sp>
      <p:sp>
        <p:nvSpPr>
          <p:cNvPr id="11" name="Footer Placeholder 3">
            <a:extLst>
              <a:ext uri="{FF2B5EF4-FFF2-40B4-BE49-F238E27FC236}">
                <a16:creationId xmlns:a16="http://schemas.microsoft.com/office/drawing/2014/main" id="{74684EAA-D0C5-414F-A1CC-7324D72A2199}"/>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pic>
        <p:nvPicPr>
          <p:cNvPr id="6" name="Picture 5">
            <a:extLst>
              <a:ext uri="{FF2B5EF4-FFF2-40B4-BE49-F238E27FC236}">
                <a16:creationId xmlns:a16="http://schemas.microsoft.com/office/drawing/2014/main" id="{CC85CE0D-A31B-4256-991E-8C84A1E31C04}"/>
              </a:ext>
            </a:extLst>
          </p:cNvPr>
          <p:cNvPicPr>
            <a:picLocks noChangeAspect="1"/>
          </p:cNvPicPr>
          <p:nvPr/>
        </p:nvPicPr>
        <p:blipFill rotWithShape="1">
          <a:blip r:embed="rId2"/>
          <a:srcRect l="8445" r="4054" b="-1"/>
          <a:stretch/>
        </p:blipFill>
        <p:spPr>
          <a:xfrm>
            <a:off x="4644000" y="810001"/>
            <a:ext cx="4500000" cy="3510000"/>
          </a:xfrm>
          <a:prstGeom prst="rect">
            <a:avLst/>
          </a:prstGeom>
          <a:noFill/>
        </p:spPr>
      </p:pic>
      <p:pic>
        <p:nvPicPr>
          <p:cNvPr id="9" name="Picture 8">
            <a:extLst>
              <a:ext uri="{FF2B5EF4-FFF2-40B4-BE49-F238E27FC236}">
                <a16:creationId xmlns:a16="http://schemas.microsoft.com/office/drawing/2014/main" id="{1269ED72-1F90-467C-8351-6E9A21B6F149}"/>
              </a:ext>
            </a:extLst>
          </p:cNvPr>
          <p:cNvPicPr>
            <a:picLocks noChangeAspect="1"/>
          </p:cNvPicPr>
          <p:nvPr/>
        </p:nvPicPr>
        <p:blipFill>
          <a:blip r:embed="rId3">
            <a:clrChange>
              <a:clrFrom>
                <a:srgbClr val="FDFEFD"/>
              </a:clrFrom>
              <a:clrTo>
                <a:srgbClr val="FDFEFD">
                  <a:alpha val="0"/>
                </a:srgbClr>
              </a:clrTo>
            </a:clrChange>
          </a:blip>
          <a:stretch>
            <a:fillRect/>
          </a:stretch>
        </p:blipFill>
        <p:spPr>
          <a:xfrm>
            <a:off x="3685564" y="24122"/>
            <a:ext cx="886436" cy="903076"/>
          </a:xfrm>
          <a:prstGeom prst="rect">
            <a:avLst/>
          </a:prstGeom>
        </p:spPr>
      </p:pic>
      <p:pic>
        <p:nvPicPr>
          <p:cNvPr id="8" name="Picture 7">
            <a:extLst>
              <a:ext uri="{FF2B5EF4-FFF2-40B4-BE49-F238E27FC236}">
                <a16:creationId xmlns:a16="http://schemas.microsoft.com/office/drawing/2014/main" id="{74980AA7-F1CF-4FA9-B24D-95113B76935E}"/>
              </a:ext>
            </a:extLst>
          </p:cNvPr>
          <p:cNvPicPr>
            <a:picLocks noChangeAspect="1"/>
          </p:cNvPicPr>
          <p:nvPr/>
        </p:nvPicPr>
        <p:blipFill rotWithShape="1">
          <a:blip r:embed="rId4">
            <a:clrChange>
              <a:clrFrom>
                <a:srgbClr val="FDFEFD"/>
              </a:clrFrom>
              <a:clrTo>
                <a:srgbClr val="FDFEFD">
                  <a:alpha val="0"/>
                </a:srgbClr>
              </a:clrTo>
            </a:clrChange>
          </a:blip>
          <a:srcRect t="7229"/>
          <a:stretch/>
        </p:blipFill>
        <p:spPr>
          <a:xfrm>
            <a:off x="5104435" y="47272"/>
            <a:ext cx="1344452" cy="746680"/>
          </a:xfrm>
          <a:prstGeom prst="rect">
            <a:avLst/>
          </a:prstGeom>
        </p:spPr>
      </p:pic>
      <p:pic>
        <p:nvPicPr>
          <p:cNvPr id="12" name="Graphic 11" descr="Magnifying glass">
            <a:extLst>
              <a:ext uri="{FF2B5EF4-FFF2-40B4-BE49-F238E27FC236}">
                <a16:creationId xmlns:a16="http://schemas.microsoft.com/office/drawing/2014/main" id="{C8A200C9-60D5-4818-A97C-0116B0CE17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600" y="433800"/>
            <a:ext cx="914400" cy="914400"/>
          </a:xfrm>
          <a:prstGeom prst="rect">
            <a:avLst/>
          </a:prstGeom>
        </p:spPr>
      </p:pic>
      <p:sp>
        <p:nvSpPr>
          <p:cNvPr id="4" name="Slide Number Placeholder 3">
            <a:extLst>
              <a:ext uri="{FF2B5EF4-FFF2-40B4-BE49-F238E27FC236}">
                <a16:creationId xmlns:a16="http://schemas.microsoft.com/office/drawing/2014/main" id="{E37B751E-E06A-4BCD-BE19-F9EF2EBBCC1E}"/>
              </a:ext>
            </a:extLst>
          </p:cNvPr>
          <p:cNvSpPr>
            <a:spLocks noGrp="1"/>
          </p:cNvSpPr>
          <p:nvPr>
            <p:ph type="sldNum" sz="quarter" idx="12"/>
          </p:nvPr>
        </p:nvSpPr>
        <p:spPr/>
        <p:txBody>
          <a:bodyPr/>
          <a:lstStyle/>
          <a:p>
            <a:fld id="{14F1411D-0280-154F-AEAC-4C20B7AA46B2}" type="slidenum">
              <a:rPr lang="nl-NL" smtClean="0"/>
              <a:t>30</a:t>
            </a:fld>
            <a:endParaRPr lang="nl-NL"/>
          </a:p>
        </p:txBody>
      </p:sp>
    </p:spTree>
    <p:extLst>
      <p:ext uri="{BB962C8B-B14F-4D97-AF65-F5344CB8AC3E}">
        <p14:creationId xmlns:p14="http://schemas.microsoft.com/office/powerpoint/2010/main" val="381213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F5D69B-C77D-4E8E-8B7F-24517B153BD4}"/>
              </a:ext>
            </a:extLst>
          </p:cNvPr>
          <p:cNvSpPr>
            <a:spLocks noGrp="1"/>
          </p:cNvSpPr>
          <p:nvPr>
            <p:ph type="ftr" sz="quarter" idx="11"/>
          </p:nvPr>
        </p:nvSpPr>
        <p:spPr/>
        <p:txBody>
          <a:bodyPr/>
          <a:lstStyle/>
          <a:p>
            <a:r>
              <a:rPr lang="en-US"/>
              <a:t>Software Engineering as the Next Level Up from Programming | APAC GB Tour 2021</a:t>
            </a:r>
            <a:endParaRPr lang="en-NL"/>
          </a:p>
        </p:txBody>
      </p:sp>
      <p:pic>
        <p:nvPicPr>
          <p:cNvPr id="13316" name="Picture 4">
            <a:extLst>
              <a:ext uri="{FF2B5EF4-FFF2-40B4-BE49-F238E27FC236}">
                <a16:creationId xmlns:a16="http://schemas.microsoft.com/office/drawing/2014/main" id="{9F043E5D-2599-4F39-BD3F-F99537AB1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80" y="2499616"/>
            <a:ext cx="3783203" cy="212412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Why Are The Cadillac Engine Treatments So Bad? | GM Authority">
            <a:extLst>
              <a:ext uri="{FF2B5EF4-FFF2-40B4-BE49-F238E27FC236}">
                <a16:creationId xmlns:a16="http://schemas.microsoft.com/office/drawing/2014/main" id="{F165984E-61FD-4502-9634-839E3EEE5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119" y="638786"/>
            <a:ext cx="3384866" cy="225611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Lexus PNG Image for Free Download">
            <a:extLst>
              <a:ext uri="{FF2B5EF4-FFF2-40B4-BE49-F238E27FC236}">
                <a16:creationId xmlns:a16="http://schemas.microsoft.com/office/drawing/2014/main" id="{E2AFB4D6-EB50-4FD0-BA81-9E1A956E1D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81" y="57262"/>
            <a:ext cx="4679238" cy="257114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1D7B2BA4-CC1D-4F90-A19B-5B0FCBD619D3}"/>
              </a:ext>
            </a:extLst>
          </p:cNvPr>
          <p:cNvGrpSpPr/>
          <p:nvPr/>
        </p:nvGrpSpPr>
        <p:grpSpPr>
          <a:xfrm>
            <a:off x="5292330" y="2774749"/>
            <a:ext cx="471170" cy="1038018"/>
            <a:chOff x="1320800" y="4230995"/>
            <a:chExt cx="735329" cy="752290"/>
          </a:xfrm>
        </p:grpSpPr>
        <p:sp>
          <p:nvSpPr>
            <p:cNvPr id="24" name="Arrow: Curved Down 23">
              <a:extLst>
                <a:ext uri="{FF2B5EF4-FFF2-40B4-BE49-F238E27FC236}">
                  <a16:creationId xmlns:a16="http://schemas.microsoft.com/office/drawing/2014/main" id="{B40A5691-FCF4-4720-95EE-ED96F26AB6BA}"/>
                </a:ext>
              </a:extLst>
            </p:cNvPr>
            <p:cNvSpPr/>
            <p:nvPr/>
          </p:nvSpPr>
          <p:spPr>
            <a:xfrm>
              <a:off x="1320800" y="4230995"/>
              <a:ext cx="731520" cy="3269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25" name="Arrow: Curved Up 24">
              <a:extLst>
                <a:ext uri="{FF2B5EF4-FFF2-40B4-BE49-F238E27FC236}">
                  <a16:creationId xmlns:a16="http://schemas.microsoft.com/office/drawing/2014/main" id="{B2DD3850-EF5C-493B-B8ED-DE5B98EC6099}"/>
                </a:ext>
              </a:extLst>
            </p:cNvPr>
            <p:cNvSpPr/>
            <p:nvPr/>
          </p:nvSpPr>
          <p:spPr>
            <a:xfrm>
              <a:off x="1324609" y="4656383"/>
              <a:ext cx="731520" cy="32690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grpSp>
      <p:sp>
        <p:nvSpPr>
          <p:cNvPr id="27" name="Speech Bubble: Rectangle with Corners Rounded 26">
            <a:extLst>
              <a:ext uri="{FF2B5EF4-FFF2-40B4-BE49-F238E27FC236}">
                <a16:creationId xmlns:a16="http://schemas.microsoft.com/office/drawing/2014/main" id="{C44E570E-221C-4547-8267-00F9D48909A1}"/>
              </a:ext>
            </a:extLst>
          </p:cNvPr>
          <p:cNvSpPr/>
          <p:nvPr/>
        </p:nvSpPr>
        <p:spPr>
          <a:xfrm>
            <a:off x="3368450" y="2894899"/>
            <a:ext cx="1675534" cy="758119"/>
          </a:xfrm>
          <a:prstGeom prst="wedgeRoundRectCallout">
            <a:avLst>
              <a:gd name="adj1" fmla="val 70476"/>
              <a:gd name="adj2" fmla="val -16002"/>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800" dirty="0" err="1">
                <a:solidFill>
                  <a:schemeClr val="accent6">
                    <a:lumMod val="75000"/>
                  </a:schemeClr>
                </a:solidFill>
              </a:rPr>
              <a:t>Refactoring</a:t>
            </a:r>
            <a:endParaRPr lang="en-NL" sz="1800" dirty="0">
              <a:solidFill>
                <a:schemeClr val="accent6">
                  <a:lumMod val="75000"/>
                </a:schemeClr>
              </a:solidFill>
            </a:endParaRPr>
          </a:p>
        </p:txBody>
      </p:sp>
      <p:sp>
        <p:nvSpPr>
          <p:cNvPr id="21" name="Title 20">
            <a:extLst>
              <a:ext uri="{FF2B5EF4-FFF2-40B4-BE49-F238E27FC236}">
                <a16:creationId xmlns:a16="http://schemas.microsoft.com/office/drawing/2014/main" id="{D3E52E90-F4B7-4C5E-89AE-AE505F1ECD8F}"/>
              </a:ext>
            </a:extLst>
          </p:cNvPr>
          <p:cNvSpPr>
            <a:spLocks noGrp="1"/>
          </p:cNvSpPr>
          <p:nvPr>
            <p:ph type="title"/>
          </p:nvPr>
        </p:nvSpPr>
        <p:spPr/>
        <p:txBody>
          <a:bodyPr/>
          <a:lstStyle/>
          <a:p>
            <a:endParaRPr lang="en-US"/>
          </a:p>
        </p:txBody>
      </p:sp>
      <p:sp>
        <p:nvSpPr>
          <p:cNvPr id="2" name="Slide Number Placeholder 1">
            <a:extLst>
              <a:ext uri="{FF2B5EF4-FFF2-40B4-BE49-F238E27FC236}">
                <a16:creationId xmlns:a16="http://schemas.microsoft.com/office/drawing/2014/main" id="{B522B4C0-D101-45FD-81B2-1B8292A83C84}"/>
              </a:ext>
            </a:extLst>
          </p:cNvPr>
          <p:cNvSpPr>
            <a:spLocks noGrp="1"/>
          </p:cNvSpPr>
          <p:nvPr>
            <p:ph type="sldNum" sz="quarter" idx="12"/>
          </p:nvPr>
        </p:nvSpPr>
        <p:spPr/>
        <p:txBody>
          <a:bodyPr/>
          <a:lstStyle/>
          <a:p>
            <a:fld id="{BF590972-BD5A-4E8E-8655-ACB12844DF5C}" type="slidenum">
              <a:rPr lang="en-NL" smtClean="0"/>
              <a:t>31</a:t>
            </a:fld>
            <a:endParaRPr lang="en-NL"/>
          </a:p>
        </p:txBody>
      </p:sp>
    </p:spTree>
    <p:extLst>
      <p:ext uri="{BB962C8B-B14F-4D97-AF65-F5344CB8AC3E}">
        <p14:creationId xmlns:p14="http://schemas.microsoft.com/office/powerpoint/2010/main" val="263174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730C-0611-4A70-B03F-0746B80A458F}"/>
              </a:ext>
            </a:extLst>
          </p:cNvPr>
          <p:cNvSpPr>
            <a:spLocks noGrp="1"/>
          </p:cNvSpPr>
          <p:nvPr>
            <p:ph type="title"/>
          </p:nvPr>
        </p:nvSpPr>
        <p:spPr/>
        <p:txBody>
          <a:bodyPr/>
          <a:lstStyle/>
          <a:p>
            <a:r>
              <a:rPr lang="en-US" dirty="0"/>
              <a:t>Refactoring towards Clean Professional Code</a:t>
            </a:r>
          </a:p>
        </p:txBody>
      </p:sp>
      <p:sp>
        <p:nvSpPr>
          <p:cNvPr id="3" name="Content Placeholder 2">
            <a:extLst>
              <a:ext uri="{FF2B5EF4-FFF2-40B4-BE49-F238E27FC236}">
                <a16:creationId xmlns:a16="http://schemas.microsoft.com/office/drawing/2014/main" id="{47E90C0F-562F-402F-A362-AE2E8B5FCD9F}"/>
              </a:ext>
            </a:extLst>
          </p:cNvPr>
          <p:cNvSpPr>
            <a:spLocks noGrp="1"/>
          </p:cNvSpPr>
          <p:nvPr>
            <p:ph idx="1"/>
          </p:nvPr>
        </p:nvSpPr>
        <p:spPr>
          <a:xfrm>
            <a:off x="720003" y="936000"/>
            <a:ext cx="7435629" cy="3780000"/>
          </a:xfrm>
        </p:spPr>
        <p:txBody>
          <a:bodyPr/>
          <a:lstStyle/>
          <a:p>
            <a:r>
              <a:rPr lang="en-US" dirty="0"/>
              <a:t>Compliance with</a:t>
            </a:r>
            <a:br>
              <a:rPr lang="en-US" dirty="0"/>
            </a:br>
            <a:r>
              <a:rPr lang="en-US" dirty="0"/>
              <a:t>coding standards</a:t>
            </a:r>
          </a:p>
          <a:p>
            <a:r>
              <a:rPr lang="en-US" dirty="0"/>
              <a:t>Reducing complexity</a:t>
            </a:r>
          </a:p>
          <a:p>
            <a:r>
              <a:rPr lang="en-US" dirty="0"/>
              <a:t>Increasing readability</a:t>
            </a:r>
          </a:p>
          <a:p>
            <a:r>
              <a:rPr lang="en-US" dirty="0"/>
              <a:t>Testable &amp; test coverage</a:t>
            </a:r>
          </a:p>
          <a:p>
            <a:r>
              <a:rPr lang="en-US" dirty="0"/>
              <a:t>Operable</a:t>
            </a:r>
          </a:p>
          <a:p>
            <a:pPr lvl="1"/>
            <a:r>
              <a:rPr lang="en-US" dirty="0"/>
              <a:t>logging</a:t>
            </a:r>
          </a:p>
          <a:p>
            <a:pPr lvl="1"/>
            <a:r>
              <a:rPr lang="en-US" dirty="0"/>
              <a:t>metrics</a:t>
            </a:r>
          </a:p>
          <a:p>
            <a:pPr lvl="1"/>
            <a:r>
              <a:rPr lang="en-US" dirty="0"/>
              <a:t>configuration settings</a:t>
            </a:r>
          </a:p>
          <a:p>
            <a:r>
              <a:rPr lang="en-US" dirty="0"/>
              <a:t>Life cycle management of technology stack &amp;</a:t>
            </a:r>
            <a:br>
              <a:rPr lang="en-US" dirty="0"/>
            </a:br>
            <a:r>
              <a:rPr lang="en-US" dirty="0"/>
              <a:t>technical debt </a:t>
            </a:r>
          </a:p>
          <a:p>
            <a:endParaRPr lang="en-US" dirty="0"/>
          </a:p>
          <a:p>
            <a:r>
              <a:rPr lang="en-US" dirty="0"/>
              <a:t>Needed: Local build pipeline and runtime environment to quickly and frequently do </a:t>
            </a:r>
            <a:br>
              <a:rPr lang="en-US" dirty="0"/>
            </a:br>
            <a:r>
              <a:rPr lang="en-US" dirty="0"/>
              <a:t>code analysis, pull &amp; merge from master, build &amp; automated test</a:t>
            </a:r>
          </a:p>
          <a:p>
            <a:pPr marL="0" indent="0">
              <a:buNone/>
            </a:pPr>
            <a:endParaRPr lang="en-US" dirty="0"/>
          </a:p>
        </p:txBody>
      </p:sp>
      <p:sp>
        <p:nvSpPr>
          <p:cNvPr id="4" name="Footer Placeholder 3">
            <a:extLst>
              <a:ext uri="{FF2B5EF4-FFF2-40B4-BE49-F238E27FC236}">
                <a16:creationId xmlns:a16="http://schemas.microsoft.com/office/drawing/2014/main" id="{8BF5D69B-C77D-4E8E-8B7F-24517B153BD4}"/>
              </a:ext>
            </a:extLst>
          </p:cNvPr>
          <p:cNvSpPr>
            <a:spLocks noGrp="1"/>
          </p:cNvSpPr>
          <p:nvPr>
            <p:ph type="ftr" sz="quarter" idx="11"/>
          </p:nvPr>
        </p:nvSpPr>
        <p:spPr/>
        <p:txBody>
          <a:bodyPr/>
          <a:lstStyle/>
          <a:p>
            <a:r>
              <a:rPr lang="en-US"/>
              <a:t>Software Engineering as the Next Level Up from Programming | APAC GB Tour 2021</a:t>
            </a:r>
            <a:endParaRPr lang="en-NL"/>
          </a:p>
        </p:txBody>
      </p:sp>
      <p:grpSp>
        <p:nvGrpSpPr>
          <p:cNvPr id="5" name="Group 4">
            <a:extLst>
              <a:ext uri="{FF2B5EF4-FFF2-40B4-BE49-F238E27FC236}">
                <a16:creationId xmlns:a16="http://schemas.microsoft.com/office/drawing/2014/main" id="{11635833-C9E6-497A-B70F-23F253C67F48}"/>
              </a:ext>
            </a:extLst>
          </p:cNvPr>
          <p:cNvGrpSpPr/>
          <p:nvPr/>
        </p:nvGrpSpPr>
        <p:grpSpPr>
          <a:xfrm>
            <a:off x="5571197" y="1843977"/>
            <a:ext cx="471170" cy="1038018"/>
            <a:chOff x="1320800" y="4230995"/>
            <a:chExt cx="735329" cy="752290"/>
          </a:xfrm>
        </p:grpSpPr>
        <p:sp>
          <p:nvSpPr>
            <p:cNvPr id="6" name="Arrow: Curved Down 5">
              <a:extLst>
                <a:ext uri="{FF2B5EF4-FFF2-40B4-BE49-F238E27FC236}">
                  <a16:creationId xmlns:a16="http://schemas.microsoft.com/office/drawing/2014/main" id="{7AA0AF63-F19A-40B3-9ECD-22609AD107F6}"/>
                </a:ext>
              </a:extLst>
            </p:cNvPr>
            <p:cNvSpPr/>
            <p:nvPr/>
          </p:nvSpPr>
          <p:spPr>
            <a:xfrm>
              <a:off x="1320800" y="4230995"/>
              <a:ext cx="731520" cy="3269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7" name="Arrow: Curved Up 6">
              <a:extLst>
                <a:ext uri="{FF2B5EF4-FFF2-40B4-BE49-F238E27FC236}">
                  <a16:creationId xmlns:a16="http://schemas.microsoft.com/office/drawing/2014/main" id="{00EC3FC7-60AE-47FE-A9DF-87329D38CD1E}"/>
                </a:ext>
              </a:extLst>
            </p:cNvPr>
            <p:cNvSpPr/>
            <p:nvPr/>
          </p:nvSpPr>
          <p:spPr>
            <a:xfrm>
              <a:off x="1324609" y="4656383"/>
              <a:ext cx="731520" cy="32690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grpSp>
      <p:sp>
        <p:nvSpPr>
          <p:cNvPr id="9" name="Rectangle 8">
            <a:extLst>
              <a:ext uri="{FF2B5EF4-FFF2-40B4-BE49-F238E27FC236}">
                <a16:creationId xmlns:a16="http://schemas.microsoft.com/office/drawing/2014/main" id="{816073AC-74B6-4C42-89B5-8E08C1CBDEED}"/>
              </a:ext>
            </a:extLst>
          </p:cNvPr>
          <p:cNvSpPr/>
          <p:nvPr/>
        </p:nvSpPr>
        <p:spPr>
          <a:xfrm>
            <a:off x="6237782" y="2029613"/>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Working</a:t>
            </a:r>
            <a:r>
              <a:rPr lang="nl-NL" sz="1013" dirty="0"/>
              <a:t> Software</a:t>
            </a:r>
            <a:endParaRPr lang="en-NL" sz="1013" dirty="0"/>
          </a:p>
        </p:txBody>
      </p:sp>
      <p:sp>
        <p:nvSpPr>
          <p:cNvPr id="10" name="Rectangle 9">
            <a:extLst>
              <a:ext uri="{FF2B5EF4-FFF2-40B4-BE49-F238E27FC236}">
                <a16:creationId xmlns:a16="http://schemas.microsoft.com/office/drawing/2014/main" id="{90BA52FA-0292-4C4C-A913-34E59C210691}"/>
              </a:ext>
            </a:extLst>
          </p:cNvPr>
          <p:cNvSpPr/>
          <p:nvPr/>
        </p:nvSpPr>
        <p:spPr>
          <a:xfrm>
            <a:off x="6237782" y="1514118"/>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cxnSp>
        <p:nvCxnSpPr>
          <p:cNvPr id="11" name="Straight Connector 10">
            <a:extLst>
              <a:ext uri="{FF2B5EF4-FFF2-40B4-BE49-F238E27FC236}">
                <a16:creationId xmlns:a16="http://schemas.microsoft.com/office/drawing/2014/main" id="{F6A06BD3-E8C0-4D1C-AFC7-3FF71B69AA85}"/>
              </a:ext>
            </a:extLst>
          </p:cNvPr>
          <p:cNvCxnSpPr/>
          <p:nvPr/>
        </p:nvCxnSpPr>
        <p:spPr>
          <a:xfrm>
            <a:off x="4605249" y="1600895"/>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8910409-08E1-415E-B674-E328ECE11703}"/>
              </a:ext>
            </a:extLst>
          </p:cNvPr>
          <p:cNvSpPr txBox="1"/>
          <p:nvPr/>
        </p:nvSpPr>
        <p:spPr>
          <a:xfrm>
            <a:off x="8204605" y="1595768"/>
            <a:ext cx="777777" cy="248209"/>
          </a:xfrm>
          <a:prstGeom prst="rect">
            <a:avLst/>
          </a:prstGeom>
          <a:noFill/>
        </p:spPr>
        <p:txBody>
          <a:bodyPr wrap="none" rtlCol="0">
            <a:spAutoFit/>
          </a:bodyPr>
          <a:lstStyle/>
          <a:p>
            <a:r>
              <a:rPr lang="nl-NL" sz="1013" i="1" dirty="0"/>
              <a:t>Developer</a:t>
            </a:r>
            <a:endParaRPr lang="en-NL" sz="1013" i="1" dirty="0"/>
          </a:p>
        </p:txBody>
      </p:sp>
      <p:pic>
        <p:nvPicPr>
          <p:cNvPr id="14" name="Graphic 13" descr="Person with idea">
            <a:extLst>
              <a:ext uri="{FF2B5EF4-FFF2-40B4-BE49-F238E27FC236}">
                <a16:creationId xmlns:a16="http://schemas.microsoft.com/office/drawing/2014/main" id="{1373529D-E746-40BD-9590-DEE7C6ADA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3806" y="1665084"/>
            <a:ext cx="389752" cy="389752"/>
          </a:xfrm>
          <a:prstGeom prst="rect">
            <a:avLst/>
          </a:prstGeom>
        </p:spPr>
      </p:pic>
      <p:cxnSp>
        <p:nvCxnSpPr>
          <p:cNvPr id="15" name="Straight Connector 14">
            <a:extLst>
              <a:ext uri="{FF2B5EF4-FFF2-40B4-BE49-F238E27FC236}">
                <a16:creationId xmlns:a16="http://schemas.microsoft.com/office/drawing/2014/main" id="{2E956473-5C98-40E3-A2B8-7302CD7953F7}"/>
              </a:ext>
            </a:extLst>
          </p:cNvPr>
          <p:cNvCxnSpPr/>
          <p:nvPr/>
        </p:nvCxnSpPr>
        <p:spPr>
          <a:xfrm>
            <a:off x="4605249" y="2486707"/>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Scroll: Horizontal 15">
            <a:extLst>
              <a:ext uri="{FF2B5EF4-FFF2-40B4-BE49-F238E27FC236}">
                <a16:creationId xmlns:a16="http://schemas.microsoft.com/office/drawing/2014/main" id="{213C43E0-4EBE-480B-BCD9-0800DCBC2816}"/>
              </a:ext>
            </a:extLst>
          </p:cNvPr>
          <p:cNvSpPr/>
          <p:nvPr/>
        </p:nvSpPr>
        <p:spPr>
          <a:xfrm>
            <a:off x="4165104" y="1419649"/>
            <a:ext cx="1113503" cy="392906"/>
          </a:xfrm>
          <a:prstGeom prst="horizontalScroll">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DoaD</a:t>
            </a:r>
            <a:endParaRPr lang="en-US" dirty="0"/>
          </a:p>
        </p:txBody>
      </p:sp>
      <p:sp>
        <p:nvSpPr>
          <p:cNvPr id="17" name="Rectangle 16">
            <a:extLst>
              <a:ext uri="{FF2B5EF4-FFF2-40B4-BE49-F238E27FC236}">
                <a16:creationId xmlns:a16="http://schemas.microsoft.com/office/drawing/2014/main" id="{3215C637-1F45-4DE3-8378-B37DFD5E5BDA}"/>
              </a:ext>
            </a:extLst>
          </p:cNvPr>
          <p:cNvSpPr/>
          <p:nvPr/>
        </p:nvSpPr>
        <p:spPr>
          <a:xfrm>
            <a:off x="6237782" y="2559325"/>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Unit tests &amp; QA</a:t>
            </a:r>
          </a:p>
          <a:p>
            <a:pPr algn="ctr"/>
            <a:r>
              <a:rPr lang="nl-NL" sz="1013" dirty="0"/>
              <a:t>(</a:t>
            </a:r>
            <a:r>
              <a:rPr lang="nl-NL" sz="1013" dirty="0" err="1"/>
              <a:t>Behavior</a:t>
            </a:r>
            <a:r>
              <a:rPr lang="nl-NL" sz="1013" dirty="0"/>
              <a:t> Tests)</a:t>
            </a:r>
            <a:endParaRPr lang="en-NL" sz="1013" dirty="0"/>
          </a:p>
        </p:txBody>
      </p:sp>
      <p:pic>
        <p:nvPicPr>
          <p:cNvPr id="19" name="Picture 18">
            <a:extLst>
              <a:ext uri="{FF2B5EF4-FFF2-40B4-BE49-F238E27FC236}">
                <a16:creationId xmlns:a16="http://schemas.microsoft.com/office/drawing/2014/main" id="{55EE9F7C-29AE-4FE3-B8EC-5354D0102B60}"/>
              </a:ext>
            </a:extLst>
          </p:cNvPr>
          <p:cNvPicPr>
            <a:picLocks noChangeAspect="1"/>
          </p:cNvPicPr>
          <p:nvPr/>
        </p:nvPicPr>
        <p:blipFill>
          <a:blip r:embed="rId4"/>
          <a:stretch>
            <a:fillRect/>
          </a:stretch>
        </p:blipFill>
        <p:spPr>
          <a:xfrm>
            <a:off x="5839598" y="341820"/>
            <a:ext cx="943412" cy="1187075"/>
          </a:xfrm>
          <a:prstGeom prst="rect">
            <a:avLst/>
          </a:prstGeom>
        </p:spPr>
      </p:pic>
      <p:sp>
        <p:nvSpPr>
          <p:cNvPr id="8" name="Speech Bubble: Rectangle with Corners Rounded 7">
            <a:extLst>
              <a:ext uri="{FF2B5EF4-FFF2-40B4-BE49-F238E27FC236}">
                <a16:creationId xmlns:a16="http://schemas.microsoft.com/office/drawing/2014/main" id="{E50C3F35-F6C0-42AA-83E0-29795A50B693}"/>
              </a:ext>
            </a:extLst>
          </p:cNvPr>
          <p:cNvSpPr/>
          <p:nvPr/>
        </p:nvSpPr>
        <p:spPr>
          <a:xfrm>
            <a:off x="3647317" y="1964127"/>
            <a:ext cx="1675534" cy="758119"/>
          </a:xfrm>
          <a:prstGeom prst="wedgeRoundRectCallout">
            <a:avLst>
              <a:gd name="adj1" fmla="val 70476"/>
              <a:gd name="adj2" fmla="val -16002"/>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800" dirty="0" err="1">
                <a:solidFill>
                  <a:schemeClr val="accent6">
                    <a:lumMod val="75000"/>
                  </a:schemeClr>
                </a:solidFill>
              </a:rPr>
              <a:t>Refactoring</a:t>
            </a:r>
            <a:endParaRPr lang="en-NL" sz="1800" dirty="0">
              <a:solidFill>
                <a:schemeClr val="accent6">
                  <a:lumMod val="75000"/>
                </a:schemeClr>
              </a:solidFill>
            </a:endParaRPr>
          </a:p>
        </p:txBody>
      </p:sp>
      <p:sp>
        <p:nvSpPr>
          <p:cNvPr id="13" name="Slide Number Placeholder 12">
            <a:extLst>
              <a:ext uri="{FF2B5EF4-FFF2-40B4-BE49-F238E27FC236}">
                <a16:creationId xmlns:a16="http://schemas.microsoft.com/office/drawing/2014/main" id="{3FC2CB8A-1DED-40D1-9B04-6B6B4206A430}"/>
              </a:ext>
            </a:extLst>
          </p:cNvPr>
          <p:cNvSpPr>
            <a:spLocks noGrp="1"/>
          </p:cNvSpPr>
          <p:nvPr>
            <p:ph type="sldNum" sz="quarter" idx="12"/>
          </p:nvPr>
        </p:nvSpPr>
        <p:spPr/>
        <p:txBody>
          <a:bodyPr/>
          <a:lstStyle/>
          <a:p>
            <a:fld id="{BF590972-BD5A-4E8E-8655-ACB12844DF5C}" type="slidenum">
              <a:rPr lang="en-NL" smtClean="0"/>
              <a:t>32</a:t>
            </a:fld>
            <a:endParaRPr lang="en-NL"/>
          </a:p>
        </p:txBody>
      </p:sp>
    </p:spTree>
    <p:extLst>
      <p:ext uri="{BB962C8B-B14F-4D97-AF65-F5344CB8AC3E}">
        <p14:creationId xmlns:p14="http://schemas.microsoft.com/office/powerpoint/2010/main" val="267519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2">
            <a:extLst>
              <a:ext uri="{FF2B5EF4-FFF2-40B4-BE49-F238E27FC236}">
                <a16:creationId xmlns:a16="http://schemas.microsoft.com/office/drawing/2014/main" id="{C81832D9-E282-47C1-A4C7-BAC729B40593}"/>
              </a:ext>
            </a:extLst>
          </p:cNvPr>
          <p:cNvSpPr>
            <a:spLocks noGrp="1"/>
          </p:cNvSpPr>
          <p:nvPr>
            <p:ph type="title"/>
          </p:nvPr>
        </p:nvSpPr>
        <p:spPr>
          <a:xfrm>
            <a:off x="719999" y="288000"/>
            <a:ext cx="6624000" cy="504000"/>
          </a:xfrm>
        </p:spPr>
        <p:txBody>
          <a:bodyPr/>
          <a:lstStyle/>
          <a:p>
            <a:endParaRPr lang="en-US"/>
          </a:p>
        </p:txBody>
      </p:sp>
      <p:pic>
        <p:nvPicPr>
          <p:cNvPr id="2050" name="Picture 2" descr="Summary of 'Clean code' by Robert C. Martin · GitHub">
            <a:extLst>
              <a:ext uri="{FF2B5EF4-FFF2-40B4-BE49-F238E27FC236}">
                <a16:creationId xmlns:a16="http://schemas.microsoft.com/office/drawing/2014/main" id="{FF3CCEAC-4B92-46BE-B6B4-88E4404A060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6802" y="266400"/>
            <a:ext cx="6556680" cy="4540500"/>
          </a:xfrm>
          <a:prstGeom prst="rect">
            <a:avLst/>
          </a:prstGeom>
          <a:solidFill>
            <a:srgbClr val="FFFFFF"/>
          </a:solidFill>
        </p:spPr>
      </p:pic>
      <p:sp>
        <p:nvSpPr>
          <p:cNvPr id="4" name="Footer Placeholder 3">
            <a:extLst>
              <a:ext uri="{FF2B5EF4-FFF2-40B4-BE49-F238E27FC236}">
                <a16:creationId xmlns:a16="http://schemas.microsoft.com/office/drawing/2014/main" id="{4A78B2E2-09F3-4BC2-9630-62D64671D1DC}"/>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en-NL"/>
          </a:p>
        </p:txBody>
      </p:sp>
      <p:sp>
        <p:nvSpPr>
          <p:cNvPr id="75" name="Subtitle 5">
            <a:extLst>
              <a:ext uri="{FF2B5EF4-FFF2-40B4-BE49-F238E27FC236}">
                <a16:creationId xmlns:a16="http://schemas.microsoft.com/office/drawing/2014/main" id="{2E9D16DE-F323-4CAC-B0D9-7C0EE21B7F86}"/>
              </a:ext>
            </a:extLst>
          </p:cNvPr>
          <p:cNvSpPr>
            <a:spLocks noGrp="1"/>
          </p:cNvSpPr>
          <p:nvPr>
            <p:ph type="subTitle" idx="13"/>
          </p:nvPr>
        </p:nvSpPr>
        <p:spPr>
          <a:xfrm>
            <a:off x="5490000" y="4157999"/>
            <a:ext cx="2880000" cy="322017"/>
          </a:xfrm>
        </p:spPr>
        <p:txBody>
          <a:bodyPr/>
          <a:lstStyle/>
          <a:p>
            <a:endParaRPr lang="en-US"/>
          </a:p>
        </p:txBody>
      </p:sp>
      <p:sp>
        <p:nvSpPr>
          <p:cNvPr id="71" name="Text Placeholder 1">
            <a:extLst>
              <a:ext uri="{FF2B5EF4-FFF2-40B4-BE49-F238E27FC236}">
                <a16:creationId xmlns:a16="http://schemas.microsoft.com/office/drawing/2014/main" id="{19EF5317-EEBA-483E-8F34-EB04D6CA491F}"/>
              </a:ext>
            </a:extLst>
          </p:cNvPr>
          <p:cNvSpPr>
            <a:spLocks noGrp="1"/>
          </p:cNvSpPr>
          <p:nvPr>
            <p:ph type="body" idx="15"/>
          </p:nvPr>
        </p:nvSpPr>
        <p:spPr>
          <a:xfrm>
            <a:off x="6775199" y="1548000"/>
            <a:ext cx="2051999" cy="3024000"/>
          </a:xfrm>
        </p:spPr>
        <p:txBody>
          <a:bodyPr/>
          <a:lstStyle/>
          <a:p>
            <a:r>
              <a:rPr lang="en-US" dirty="0"/>
              <a:t>Clean Code Guidelines</a:t>
            </a:r>
          </a:p>
        </p:txBody>
      </p:sp>
      <p:sp>
        <p:nvSpPr>
          <p:cNvPr id="2" name="Slide Number Placeholder 1">
            <a:extLst>
              <a:ext uri="{FF2B5EF4-FFF2-40B4-BE49-F238E27FC236}">
                <a16:creationId xmlns:a16="http://schemas.microsoft.com/office/drawing/2014/main" id="{0ADB2A99-FF44-45B3-A7BA-6E6AC2853702}"/>
              </a:ext>
            </a:extLst>
          </p:cNvPr>
          <p:cNvSpPr>
            <a:spLocks noGrp="1"/>
          </p:cNvSpPr>
          <p:nvPr>
            <p:ph type="sldNum" sz="quarter" idx="12"/>
          </p:nvPr>
        </p:nvSpPr>
        <p:spPr/>
        <p:txBody>
          <a:bodyPr/>
          <a:lstStyle/>
          <a:p>
            <a:fld id="{14F1411D-0280-154F-AEAC-4C20B7AA46B2}" type="slidenum">
              <a:rPr lang="nl-NL" smtClean="0"/>
              <a:t>33</a:t>
            </a:fld>
            <a:endParaRPr lang="nl-NL"/>
          </a:p>
        </p:txBody>
      </p:sp>
      <p:pic>
        <p:nvPicPr>
          <p:cNvPr id="3" name="Picture 2" descr="Image result for wtfs">
            <a:extLst>
              <a:ext uri="{FF2B5EF4-FFF2-40B4-BE49-F238E27FC236}">
                <a16:creationId xmlns:a16="http://schemas.microsoft.com/office/drawing/2014/main" id="{779F049B-0C8B-4EFB-B645-B68870D93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85" y="325813"/>
            <a:ext cx="5622416" cy="4426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731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4751-4584-4646-A6D3-3105D7E1DFD7}"/>
              </a:ext>
            </a:extLst>
          </p:cNvPr>
          <p:cNvSpPr>
            <a:spLocks noGrp="1"/>
          </p:cNvSpPr>
          <p:nvPr>
            <p:ph type="title"/>
          </p:nvPr>
        </p:nvSpPr>
        <p:spPr>
          <a:xfrm>
            <a:off x="720000" y="288000"/>
            <a:ext cx="6623999" cy="503999"/>
          </a:xfrm>
        </p:spPr>
        <p:txBody>
          <a:bodyPr anchor="ctr">
            <a:normAutofit/>
          </a:bodyPr>
          <a:lstStyle/>
          <a:p>
            <a:r>
              <a:rPr lang="en-US" dirty="0"/>
              <a:t>Team </a:t>
            </a:r>
          </a:p>
        </p:txBody>
      </p:sp>
      <p:sp>
        <p:nvSpPr>
          <p:cNvPr id="71" name="Content Placeholder 2">
            <a:extLst>
              <a:ext uri="{FF2B5EF4-FFF2-40B4-BE49-F238E27FC236}">
                <a16:creationId xmlns:a16="http://schemas.microsoft.com/office/drawing/2014/main" id="{D4D9E4ED-BAAA-40C6-AA6F-2DFE9F5364DF}"/>
              </a:ext>
            </a:extLst>
          </p:cNvPr>
          <p:cNvSpPr>
            <a:spLocks noGrp="1"/>
          </p:cNvSpPr>
          <p:nvPr>
            <p:ph idx="1"/>
          </p:nvPr>
        </p:nvSpPr>
        <p:spPr>
          <a:xfrm>
            <a:off x="297180" y="900001"/>
            <a:ext cx="4166820" cy="3401999"/>
          </a:xfrm>
        </p:spPr>
        <p:txBody>
          <a:bodyPr/>
          <a:lstStyle/>
          <a:p>
            <a:r>
              <a:rPr lang="en-US" sz="1400" dirty="0"/>
              <a:t>That story is in Janet’s area</a:t>
            </a:r>
          </a:p>
          <a:p>
            <a:r>
              <a:rPr lang="en-US" sz="1400" dirty="0"/>
              <a:t>Sorry, Tom is on leave so we cannot work on X right now</a:t>
            </a:r>
          </a:p>
          <a:p>
            <a:r>
              <a:rPr lang="en-US" sz="1400" dirty="0"/>
              <a:t>Our tester is working on running all automated tests</a:t>
            </a:r>
          </a:p>
          <a:p>
            <a:r>
              <a:rPr lang="en-US" sz="1400" dirty="0"/>
              <a:t>Ellen is the only one on our team who can work on the Python components</a:t>
            </a:r>
          </a:p>
          <a:p>
            <a:r>
              <a:rPr lang="en-US" sz="1400" dirty="0"/>
              <a:t>Thomas knows how the CI/CD pipelines work </a:t>
            </a:r>
          </a:p>
          <a:p>
            <a:r>
              <a:rPr lang="en-US" sz="1400" dirty="0"/>
              <a:t>I am not sure what business feature Sophie is working on this sprint</a:t>
            </a:r>
          </a:p>
          <a:p>
            <a:r>
              <a:rPr lang="en-US" sz="1400" dirty="0"/>
              <a:t>Bob built it, he knows how to demo it</a:t>
            </a:r>
          </a:p>
          <a:p>
            <a:r>
              <a:rPr lang="en-US" sz="1400" i="1" dirty="0"/>
              <a:t>This [one year] old code is hard to maintain because the person who built it has left the team</a:t>
            </a:r>
          </a:p>
        </p:txBody>
      </p:sp>
      <p:sp>
        <p:nvSpPr>
          <p:cNvPr id="73" name="Footer Placeholder 3">
            <a:extLst>
              <a:ext uri="{FF2B5EF4-FFF2-40B4-BE49-F238E27FC236}">
                <a16:creationId xmlns:a16="http://schemas.microsoft.com/office/drawing/2014/main" id="{29E551CB-711E-46FD-A044-D86E061C16B2}"/>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pic>
        <p:nvPicPr>
          <p:cNvPr id="12290" name="Picture 2" descr="Dysfunctional team – the nemesis of your profit">
            <a:extLst>
              <a:ext uri="{FF2B5EF4-FFF2-40B4-BE49-F238E27FC236}">
                <a16:creationId xmlns:a16="http://schemas.microsoft.com/office/drawing/2014/main" id="{2209CAA6-72E0-442E-8EE0-6F8299EF12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158751"/>
            <a:ext cx="4500000" cy="2812500"/>
          </a:xfrm>
          <a:prstGeom prst="rect">
            <a:avLst/>
          </a:prstGeom>
          <a:solidFill>
            <a:srgbClr val="FFFFFF"/>
          </a:solidFill>
        </p:spPr>
      </p:pic>
      <p:sp>
        <p:nvSpPr>
          <p:cNvPr id="3" name="Slide Number Placeholder 2">
            <a:extLst>
              <a:ext uri="{FF2B5EF4-FFF2-40B4-BE49-F238E27FC236}">
                <a16:creationId xmlns:a16="http://schemas.microsoft.com/office/drawing/2014/main" id="{306E7DFB-35B0-40CF-86DC-5F9357CF5C91}"/>
              </a:ext>
            </a:extLst>
          </p:cNvPr>
          <p:cNvSpPr>
            <a:spLocks noGrp="1"/>
          </p:cNvSpPr>
          <p:nvPr>
            <p:ph type="sldNum" sz="quarter" idx="12"/>
          </p:nvPr>
        </p:nvSpPr>
        <p:spPr/>
        <p:txBody>
          <a:bodyPr/>
          <a:lstStyle/>
          <a:p>
            <a:fld id="{14F1411D-0280-154F-AEAC-4C20B7AA46B2}" type="slidenum">
              <a:rPr lang="nl-NL" smtClean="0"/>
              <a:t>34</a:t>
            </a:fld>
            <a:endParaRPr lang="nl-NL"/>
          </a:p>
        </p:txBody>
      </p:sp>
    </p:spTree>
    <p:extLst>
      <p:ext uri="{BB962C8B-B14F-4D97-AF65-F5344CB8AC3E}">
        <p14:creationId xmlns:p14="http://schemas.microsoft.com/office/powerpoint/2010/main" val="161440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224DF1-E0C5-4A84-A7CF-637C392E6DE9}"/>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6" name="Title 5">
            <a:extLst>
              <a:ext uri="{FF2B5EF4-FFF2-40B4-BE49-F238E27FC236}">
                <a16:creationId xmlns:a16="http://schemas.microsoft.com/office/drawing/2014/main" id="{81ADD7F4-4391-4CCE-B23C-E63D75BD086F}"/>
              </a:ext>
            </a:extLst>
          </p:cNvPr>
          <p:cNvSpPr>
            <a:spLocks noGrp="1"/>
          </p:cNvSpPr>
          <p:nvPr>
            <p:ph type="title"/>
          </p:nvPr>
        </p:nvSpPr>
        <p:spPr>
          <a:xfrm>
            <a:off x="719999" y="288000"/>
            <a:ext cx="6624000" cy="504000"/>
          </a:xfrm>
        </p:spPr>
        <p:txBody>
          <a:bodyPr anchor="ctr">
            <a:normAutofit/>
          </a:bodyPr>
          <a:lstStyle/>
          <a:p>
            <a:r>
              <a:rPr lang="en-US" dirty="0"/>
              <a:t>Metamorphosis – the miracle of the </a:t>
            </a:r>
            <a:r>
              <a:rPr lang="en-US" sz="2400" dirty="0"/>
              <a:t>PR</a:t>
            </a:r>
            <a:endParaRPr lang="en-US" dirty="0"/>
          </a:p>
        </p:txBody>
      </p:sp>
      <p:pic>
        <p:nvPicPr>
          <p:cNvPr id="32770" name="Picture 2" descr="Samenwerken centraal in Strategisch Plan WUR | Agro&amp;Chemie">
            <a:extLst>
              <a:ext uri="{FF2B5EF4-FFF2-40B4-BE49-F238E27FC236}">
                <a16:creationId xmlns:a16="http://schemas.microsoft.com/office/drawing/2014/main" id="{507AD7AF-6317-426D-8E4E-910D02727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77" b="17616"/>
          <a:stretch/>
        </p:blipFill>
        <p:spPr bwMode="auto">
          <a:xfrm>
            <a:off x="20" y="810001"/>
            <a:ext cx="9143980" cy="3510000"/>
          </a:xfrm>
          <a:prstGeom prst="rect">
            <a:avLst/>
          </a:prstGeom>
          <a:solidFill>
            <a:srgbClr val="FFFFFF"/>
          </a:solidFill>
        </p:spPr>
      </p:pic>
      <p:sp>
        <p:nvSpPr>
          <p:cNvPr id="2" name="Slide Number Placeholder 1">
            <a:extLst>
              <a:ext uri="{FF2B5EF4-FFF2-40B4-BE49-F238E27FC236}">
                <a16:creationId xmlns:a16="http://schemas.microsoft.com/office/drawing/2014/main" id="{6E511E39-01A8-4559-A2F4-0CA131878BFB}"/>
              </a:ext>
            </a:extLst>
          </p:cNvPr>
          <p:cNvSpPr>
            <a:spLocks noGrp="1"/>
          </p:cNvSpPr>
          <p:nvPr>
            <p:ph type="sldNum" sz="quarter" idx="12"/>
          </p:nvPr>
        </p:nvSpPr>
        <p:spPr/>
        <p:txBody>
          <a:bodyPr/>
          <a:lstStyle/>
          <a:p>
            <a:fld id="{14F1411D-0280-154F-AEAC-4C20B7AA46B2}" type="slidenum">
              <a:rPr lang="nl-NL" smtClean="0"/>
              <a:t>35</a:t>
            </a:fld>
            <a:endParaRPr lang="nl-NL"/>
          </a:p>
        </p:txBody>
      </p:sp>
    </p:spTree>
    <p:extLst>
      <p:ext uri="{BB962C8B-B14F-4D97-AF65-F5344CB8AC3E}">
        <p14:creationId xmlns:p14="http://schemas.microsoft.com/office/powerpoint/2010/main" val="2745180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9D7FC-4764-4A9C-B3A1-11B519C6CFD6}"/>
              </a:ext>
            </a:extLst>
          </p:cNvPr>
          <p:cNvSpPr/>
          <p:nvPr/>
        </p:nvSpPr>
        <p:spPr>
          <a:xfrm>
            <a:off x="5399005" y="1548000"/>
            <a:ext cx="3024000" cy="3024000"/>
          </a:xfrm>
          <a:prstGeom prst="rect">
            <a:avLst/>
          </a:prstGeom>
          <a:solidFill>
            <a:schemeClr val="tx2"/>
          </a:solidFill>
        </p:spPr>
        <p:txBody>
          <a:bodyPr vert="horz" lIns="90000" tIns="90000" rIns="72000" bIns="72000" rtlCol="0" anchor="t" anchorCtr="0">
            <a:normAutofit/>
          </a:bodyPr>
          <a:lstStyle/>
          <a:p>
            <a:pPr>
              <a:lnSpc>
                <a:spcPct val="85000"/>
              </a:lnSpc>
              <a:spcAft>
                <a:spcPts val="600"/>
              </a:spcAft>
            </a:pPr>
            <a:r>
              <a:rPr lang="en-US" sz="2800" b="1" kern="1200" dirty="0">
                <a:solidFill>
                  <a:schemeClr val="bg1"/>
                </a:solidFill>
                <a:latin typeface="+mn-lt"/>
                <a:ea typeface="+mn-ea"/>
                <a:cs typeface="+mn-cs"/>
              </a:rPr>
              <a:t>PR</a:t>
            </a:r>
          </a:p>
          <a:p>
            <a:pPr>
              <a:lnSpc>
                <a:spcPct val="85000"/>
              </a:lnSpc>
              <a:spcAft>
                <a:spcPts val="600"/>
              </a:spcAft>
            </a:pPr>
            <a:r>
              <a:rPr lang="en-US" sz="2800" b="1" kern="1200" dirty="0">
                <a:solidFill>
                  <a:schemeClr val="bg1"/>
                </a:solidFill>
                <a:latin typeface="+mn-lt"/>
                <a:ea typeface="+mn-ea"/>
                <a:cs typeface="+mn-cs"/>
              </a:rPr>
              <a:t>	Pull </a:t>
            </a:r>
            <a:r>
              <a:rPr lang="en-US" sz="2800" b="1" dirty="0">
                <a:solidFill>
                  <a:schemeClr val="bg1"/>
                </a:solidFill>
              </a:rPr>
              <a:t>R</a:t>
            </a:r>
            <a:r>
              <a:rPr lang="en-US" sz="2800" b="1" kern="1200" dirty="0">
                <a:solidFill>
                  <a:schemeClr val="bg1"/>
                </a:solidFill>
                <a:latin typeface="+mn-lt"/>
                <a:ea typeface="+mn-ea"/>
                <a:cs typeface="+mn-cs"/>
              </a:rPr>
              <a:t>equest</a:t>
            </a:r>
          </a:p>
          <a:p>
            <a:pPr>
              <a:lnSpc>
                <a:spcPct val="85000"/>
              </a:lnSpc>
              <a:spcAft>
                <a:spcPts val="600"/>
              </a:spcAft>
            </a:pPr>
            <a:r>
              <a:rPr lang="en-US" sz="2800" b="1" kern="1200" dirty="0">
                <a:solidFill>
                  <a:schemeClr val="bg1"/>
                </a:solidFill>
                <a:latin typeface="+mn-lt"/>
                <a:ea typeface="+mn-ea"/>
                <a:cs typeface="+mn-cs"/>
              </a:rPr>
              <a:t>	Peer Review</a:t>
            </a:r>
          </a:p>
          <a:p>
            <a:pPr>
              <a:lnSpc>
                <a:spcPct val="85000"/>
              </a:lnSpc>
              <a:spcAft>
                <a:spcPts val="600"/>
              </a:spcAft>
            </a:pPr>
            <a:r>
              <a:rPr lang="en-US" sz="2800" b="1" kern="1200" dirty="0">
                <a:solidFill>
                  <a:schemeClr val="bg1"/>
                </a:solidFill>
                <a:latin typeface="+mn-lt"/>
                <a:ea typeface="+mn-ea"/>
                <a:cs typeface="+mn-cs"/>
              </a:rPr>
              <a:t>	Production 	Ready</a:t>
            </a:r>
          </a:p>
        </p:txBody>
      </p:sp>
      <p:sp>
        <p:nvSpPr>
          <p:cNvPr id="6" name="Title 5">
            <a:extLst>
              <a:ext uri="{FF2B5EF4-FFF2-40B4-BE49-F238E27FC236}">
                <a16:creationId xmlns:a16="http://schemas.microsoft.com/office/drawing/2014/main" id="{81ADD7F4-4391-4CCE-B23C-E63D75BD086F}"/>
              </a:ext>
            </a:extLst>
          </p:cNvPr>
          <p:cNvSpPr>
            <a:spLocks noGrp="1"/>
          </p:cNvSpPr>
          <p:nvPr>
            <p:ph type="title"/>
          </p:nvPr>
        </p:nvSpPr>
        <p:spPr>
          <a:xfrm>
            <a:off x="719999" y="288000"/>
            <a:ext cx="6624000" cy="504000"/>
          </a:xfrm>
        </p:spPr>
        <p:txBody>
          <a:bodyPr vert="horz" lIns="0" tIns="0" rIns="0" bIns="0" rtlCol="0" anchor="ctr" anchorCtr="0">
            <a:normAutofit/>
          </a:bodyPr>
          <a:lstStyle/>
          <a:p>
            <a:r>
              <a:rPr lang="en-US" dirty="0"/>
              <a:t>Metamorphosis – the miracle of the PR</a:t>
            </a:r>
          </a:p>
        </p:txBody>
      </p:sp>
      <p:pic>
        <p:nvPicPr>
          <p:cNvPr id="32770" name="Picture 2" descr="Samenwerken centraal in Strategisch Plan WUR | Agro&amp;Chemie">
            <a:extLst>
              <a:ext uri="{FF2B5EF4-FFF2-40B4-BE49-F238E27FC236}">
                <a16:creationId xmlns:a16="http://schemas.microsoft.com/office/drawing/2014/main" id="{507AD7AF-6317-426D-8E4E-910D02727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77" b="17616"/>
          <a:stretch/>
        </p:blipFill>
        <p:spPr bwMode="auto">
          <a:xfrm>
            <a:off x="720003" y="1969226"/>
            <a:ext cx="4464000" cy="171354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9224DF1-E0C5-4A84-A7CF-637C392E6DE9}"/>
              </a:ext>
            </a:extLst>
          </p:cNvPr>
          <p:cNvSpPr>
            <a:spLocks noGrp="1"/>
          </p:cNvSpPr>
          <p:nvPr>
            <p:ph type="ftr" sz="quarter" idx="11"/>
          </p:nvPr>
        </p:nvSpPr>
        <p:spPr>
          <a:xfrm>
            <a:off x="4968000" y="5004000"/>
            <a:ext cx="3240000" cy="108000"/>
          </a:xfrm>
        </p:spPr>
        <p:txBody>
          <a:bodyPr vert="horz" lIns="0" tIns="0" rIns="0" bIns="0" rtlCol="0" anchor="t" anchorCtr="0">
            <a:normAutofit/>
          </a:bodyPr>
          <a:lstStyle/>
          <a:p>
            <a:pPr>
              <a:spcAft>
                <a:spcPts val="600"/>
              </a:spcAft>
            </a:pPr>
            <a:r>
              <a:rPr lang="en-US"/>
              <a:t>Software Engineering as the Next Level Up from Programming | APAC GB Tour 2021</a:t>
            </a:r>
            <a:endParaRPr lang="nl-NL"/>
          </a:p>
        </p:txBody>
      </p:sp>
      <p:sp>
        <p:nvSpPr>
          <p:cNvPr id="71" name="Subtitle 5">
            <a:extLst>
              <a:ext uri="{FF2B5EF4-FFF2-40B4-BE49-F238E27FC236}">
                <a16:creationId xmlns:a16="http://schemas.microsoft.com/office/drawing/2014/main" id="{CAE76238-D1C0-40A7-BD85-5B7A0D673417}"/>
              </a:ext>
            </a:extLst>
          </p:cNvPr>
          <p:cNvSpPr>
            <a:spLocks noGrp="1"/>
          </p:cNvSpPr>
          <p:nvPr>
            <p:ph type="subTitle" idx="13"/>
          </p:nvPr>
        </p:nvSpPr>
        <p:spPr>
          <a:xfrm>
            <a:off x="5490000" y="4157999"/>
            <a:ext cx="2880000" cy="322017"/>
          </a:xfrm>
        </p:spPr>
        <p:txBody>
          <a:bodyPr/>
          <a:lstStyle/>
          <a:p>
            <a:endParaRPr lang="en-US" dirty="0"/>
          </a:p>
        </p:txBody>
      </p:sp>
      <p:sp>
        <p:nvSpPr>
          <p:cNvPr id="3" name="Slide Number Placeholder 2">
            <a:extLst>
              <a:ext uri="{FF2B5EF4-FFF2-40B4-BE49-F238E27FC236}">
                <a16:creationId xmlns:a16="http://schemas.microsoft.com/office/drawing/2014/main" id="{CAFF7F00-C67B-4CAB-A8EE-506C0ED182A8}"/>
              </a:ext>
            </a:extLst>
          </p:cNvPr>
          <p:cNvSpPr>
            <a:spLocks noGrp="1"/>
          </p:cNvSpPr>
          <p:nvPr>
            <p:ph type="sldNum" sz="quarter" idx="12"/>
          </p:nvPr>
        </p:nvSpPr>
        <p:spPr/>
        <p:txBody>
          <a:bodyPr/>
          <a:lstStyle/>
          <a:p>
            <a:fld id="{14F1411D-0280-154F-AEAC-4C20B7AA46B2}" type="slidenum">
              <a:rPr lang="nl-NL" smtClean="0"/>
              <a:t>36</a:t>
            </a:fld>
            <a:endParaRPr lang="nl-NL"/>
          </a:p>
        </p:txBody>
      </p:sp>
    </p:spTree>
    <p:extLst>
      <p:ext uri="{BB962C8B-B14F-4D97-AF65-F5344CB8AC3E}">
        <p14:creationId xmlns:p14="http://schemas.microsoft.com/office/powerpoint/2010/main" val="394789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3511-8B02-4938-9E65-C4AA59944EBC}"/>
              </a:ext>
            </a:extLst>
          </p:cNvPr>
          <p:cNvSpPr>
            <a:spLocks noGrp="1"/>
          </p:cNvSpPr>
          <p:nvPr>
            <p:ph type="title"/>
          </p:nvPr>
        </p:nvSpPr>
        <p:spPr/>
        <p:txBody>
          <a:bodyPr/>
          <a:lstStyle/>
          <a:p>
            <a:r>
              <a:rPr lang="en-US" dirty="0"/>
              <a:t>Pull Request == Please Review ?! </a:t>
            </a:r>
          </a:p>
        </p:txBody>
      </p:sp>
      <p:sp>
        <p:nvSpPr>
          <p:cNvPr id="4" name="Footer Placeholder 3">
            <a:extLst>
              <a:ext uri="{FF2B5EF4-FFF2-40B4-BE49-F238E27FC236}">
                <a16:creationId xmlns:a16="http://schemas.microsoft.com/office/drawing/2014/main" id="{6F6B7218-3E5D-4BA2-9063-8D58275D1A2D}"/>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5" name="Content Placeholder 30" descr="Group">
            <a:extLst>
              <a:ext uri="{FF2B5EF4-FFF2-40B4-BE49-F238E27FC236}">
                <a16:creationId xmlns:a16="http://schemas.microsoft.com/office/drawing/2014/main" id="{F15A2FB4-BE25-43A3-88F8-4C18FCC43B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0341" y="1044611"/>
            <a:ext cx="449343" cy="449343"/>
          </a:xfrm>
          <a:prstGeom prst="rect">
            <a:avLst/>
          </a:prstGeom>
        </p:spPr>
      </p:pic>
      <p:sp>
        <p:nvSpPr>
          <p:cNvPr id="6" name="Rectangle 5">
            <a:extLst>
              <a:ext uri="{FF2B5EF4-FFF2-40B4-BE49-F238E27FC236}">
                <a16:creationId xmlns:a16="http://schemas.microsoft.com/office/drawing/2014/main" id="{591B4036-B1D5-4E9F-BF2A-808E8E39929D}"/>
              </a:ext>
            </a:extLst>
          </p:cNvPr>
          <p:cNvSpPr/>
          <p:nvPr/>
        </p:nvSpPr>
        <p:spPr>
          <a:xfrm>
            <a:off x="5380076" y="1376905"/>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cxnSp>
        <p:nvCxnSpPr>
          <p:cNvPr id="7" name="Straight Connector 6">
            <a:extLst>
              <a:ext uri="{FF2B5EF4-FFF2-40B4-BE49-F238E27FC236}">
                <a16:creationId xmlns:a16="http://schemas.microsoft.com/office/drawing/2014/main" id="{6CB9FA3E-DAF5-48B1-ABAB-C199ECF7941E}"/>
              </a:ext>
            </a:extLst>
          </p:cNvPr>
          <p:cNvCxnSpPr/>
          <p:nvPr/>
        </p:nvCxnSpPr>
        <p:spPr>
          <a:xfrm>
            <a:off x="4492974" y="1463682"/>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07CB7D-0A06-4710-9D8B-304B794B6A91}"/>
              </a:ext>
            </a:extLst>
          </p:cNvPr>
          <p:cNvSpPr txBox="1"/>
          <p:nvPr/>
        </p:nvSpPr>
        <p:spPr>
          <a:xfrm>
            <a:off x="8094035" y="1419780"/>
            <a:ext cx="777777" cy="248209"/>
          </a:xfrm>
          <a:prstGeom prst="rect">
            <a:avLst/>
          </a:prstGeom>
          <a:noFill/>
        </p:spPr>
        <p:txBody>
          <a:bodyPr wrap="none" rtlCol="0">
            <a:spAutoFit/>
          </a:bodyPr>
          <a:lstStyle/>
          <a:p>
            <a:r>
              <a:rPr lang="nl-NL" sz="1013" i="1" dirty="0"/>
              <a:t>Developer</a:t>
            </a:r>
            <a:endParaRPr lang="en-NL" sz="1013" i="1" dirty="0"/>
          </a:p>
        </p:txBody>
      </p:sp>
      <p:sp>
        <p:nvSpPr>
          <p:cNvPr id="9" name="TextBox 8">
            <a:extLst>
              <a:ext uri="{FF2B5EF4-FFF2-40B4-BE49-F238E27FC236}">
                <a16:creationId xmlns:a16="http://schemas.microsoft.com/office/drawing/2014/main" id="{68EF873D-5C22-4FD4-8934-EB2F1E1DE568}"/>
              </a:ext>
            </a:extLst>
          </p:cNvPr>
          <p:cNvSpPr txBox="1"/>
          <p:nvPr/>
        </p:nvSpPr>
        <p:spPr>
          <a:xfrm>
            <a:off x="8353721" y="1230680"/>
            <a:ext cx="518091" cy="248209"/>
          </a:xfrm>
          <a:prstGeom prst="rect">
            <a:avLst/>
          </a:prstGeom>
          <a:noFill/>
        </p:spPr>
        <p:txBody>
          <a:bodyPr wrap="none" rtlCol="0">
            <a:spAutoFit/>
          </a:bodyPr>
          <a:lstStyle/>
          <a:p>
            <a:r>
              <a:rPr lang="nl-NL" sz="1013" i="1"/>
              <a:t>Team</a:t>
            </a:r>
            <a:endParaRPr lang="en-NL" sz="1013" i="1"/>
          </a:p>
        </p:txBody>
      </p:sp>
      <p:pic>
        <p:nvPicPr>
          <p:cNvPr id="10" name="Graphic 9" descr="Person with idea">
            <a:extLst>
              <a:ext uri="{FF2B5EF4-FFF2-40B4-BE49-F238E27FC236}">
                <a16:creationId xmlns:a16="http://schemas.microsoft.com/office/drawing/2014/main" id="{4754B163-1C0A-4504-8E20-601EDF4E55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3236" y="1489096"/>
            <a:ext cx="389752" cy="389752"/>
          </a:xfrm>
          <a:prstGeom prst="rect">
            <a:avLst/>
          </a:prstGeom>
        </p:spPr>
      </p:pic>
      <p:sp>
        <p:nvSpPr>
          <p:cNvPr id="11" name="Scroll: Horizontal 10">
            <a:extLst>
              <a:ext uri="{FF2B5EF4-FFF2-40B4-BE49-F238E27FC236}">
                <a16:creationId xmlns:a16="http://schemas.microsoft.com/office/drawing/2014/main" id="{75D715E0-A531-4B38-9A33-63C3E96CFCF9}"/>
              </a:ext>
            </a:extLst>
          </p:cNvPr>
          <p:cNvSpPr/>
          <p:nvPr/>
        </p:nvSpPr>
        <p:spPr>
          <a:xfrm>
            <a:off x="3307398" y="1282436"/>
            <a:ext cx="1113503" cy="392906"/>
          </a:xfrm>
          <a:prstGeom prst="horizontalScroll">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DoaD</a:t>
            </a:r>
            <a:endParaRPr lang="en-US" dirty="0"/>
          </a:p>
        </p:txBody>
      </p:sp>
      <p:sp>
        <p:nvSpPr>
          <p:cNvPr id="12" name="Arrow: Up 11">
            <a:extLst>
              <a:ext uri="{FF2B5EF4-FFF2-40B4-BE49-F238E27FC236}">
                <a16:creationId xmlns:a16="http://schemas.microsoft.com/office/drawing/2014/main" id="{D0078E7D-3C29-4925-ABD0-94712C34E2DA}"/>
              </a:ext>
            </a:extLst>
          </p:cNvPr>
          <p:cNvSpPr/>
          <p:nvPr/>
        </p:nvSpPr>
        <p:spPr>
          <a:xfrm>
            <a:off x="7563700" y="1282436"/>
            <a:ext cx="265810" cy="385553"/>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15366" name="Picture 6" descr="The power of creative demonstration | America's Marketing Motivator">
            <a:extLst>
              <a:ext uri="{FF2B5EF4-FFF2-40B4-BE49-F238E27FC236}">
                <a16:creationId xmlns:a16="http://schemas.microsoft.com/office/drawing/2014/main" id="{5E23806A-DD0C-495B-BF9F-21D5A45D1FE4}"/>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719999" y="2389561"/>
            <a:ext cx="3521830" cy="2314662"/>
          </a:xfrm>
          <a:prstGeom prst="rect">
            <a:avLst/>
          </a:prstGeom>
          <a:noFill/>
          <a:extLst>
            <a:ext uri="{909E8E84-426E-40DD-AFC4-6F175D3DCCD1}">
              <a14:hiddenFill xmlns:a14="http://schemas.microsoft.com/office/drawing/2010/main">
                <a:solidFill>
                  <a:srgbClr val="FFFFFF"/>
                </a:solidFill>
              </a14:hiddenFill>
            </a:ext>
          </a:extLst>
        </p:spPr>
      </p:pic>
      <p:sp>
        <p:nvSpPr>
          <p:cNvPr id="15" name="Speech Bubble: Oval 14">
            <a:extLst>
              <a:ext uri="{FF2B5EF4-FFF2-40B4-BE49-F238E27FC236}">
                <a16:creationId xmlns:a16="http://schemas.microsoft.com/office/drawing/2014/main" id="{CACD3221-A085-4C58-826F-DD182C4B3A2E}"/>
              </a:ext>
            </a:extLst>
          </p:cNvPr>
          <p:cNvSpPr/>
          <p:nvPr/>
        </p:nvSpPr>
        <p:spPr>
          <a:xfrm>
            <a:off x="5189432" y="2506570"/>
            <a:ext cx="3954567" cy="1811226"/>
          </a:xfrm>
          <a:prstGeom prst="wedgeEllipseCallout">
            <a:avLst>
              <a:gd name="adj1" fmla="val -50113"/>
              <a:gd name="adj2" fmla="val 6329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8DF8896-EBDC-41F0-8241-BCFC026793B4}"/>
              </a:ext>
            </a:extLst>
          </p:cNvPr>
          <p:cNvSpPr txBox="1"/>
          <p:nvPr/>
        </p:nvSpPr>
        <p:spPr>
          <a:xfrm>
            <a:off x="5695959" y="2745650"/>
            <a:ext cx="2941511" cy="1384995"/>
          </a:xfrm>
          <a:prstGeom prst="rect">
            <a:avLst/>
          </a:prstGeom>
          <a:noFill/>
        </p:spPr>
        <p:txBody>
          <a:bodyPr wrap="none" lIns="0" tIns="0" rIns="0" bIns="0" rtlCol="0">
            <a:spAutoFit/>
          </a:bodyPr>
          <a:lstStyle/>
          <a:p>
            <a:r>
              <a:rPr lang="en-US" sz="1800" dirty="0">
                <a:latin typeface="Forte" panose="03060902040502070203" pitchFamily="66" charset="0"/>
              </a:rPr>
              <a:t>Appreciate my work </a:t>
            </a:r>
            <a:br>
              <a:rPr lang="en-US" sz="1800" dirty="0">
                <a:latin typeface="Forte" panose="03060902040502070203" pitchFamily="66" charset="0"/>
              </a:rPr>
            </a:br>
            <a:r>
              <a:rPr lang="en-US" sz="1800" dirty="0">
                <a:latin typeface="Forte" panose="03060902040502070203" pitchFamily="66" charset="0"/>
              </a:rPr>
              <a:t>and learn from it</a:t>
            </a:r>
          </a:p>
          <a:p>
            <a:r>
              <a:rPr lang="en-US" sz="1800" dirty="0">
                <a:latin typeface="Forte" panose="03060902040502070203" pitchFamily="66" charset="0"/>
              </a:rPr>
              <a:t>Help me improve it</a:t>
            </a:r>
          </a:p>
          <a:p>
            <a:r>
              <a:rPr lang="en-US" sz="1800" dirty="0">
                <a:latin typeface="Forte" panose="03060902040502070203" pitchFamily="66" charset="0"/>
              </a:rPr>
              <a:t>and become a better developer</a:t>
            </a:r>
          </a:p>
          <a:p>
            <a:r>
              <a:rPr lang="en-US" sz="1800" dirty="0">
                <a:latin typeface="Forte" panose="03060902040502070203" pitchFamily="66" charset="0"/>
              </a:rPr>
              <a:t>Take co-ownership of this code</a:t>
            </a:r>
          </a:p>
        </p:txBody>
      </p:sp>
      <p:sp>
        <p:nvSpPr>
          <p:cNvPr id="3" name="Slide Number Placeholder 2">
            <a:extLst>
              <a:ext uri="{FF2B5EF4-FFF2-40B4-BE49-F238E27FC236}">
                <a16:creationId xmlns:a16="http://schemas.microsoft.com/office/drawing/2014/main" id="{B313B7E5-0F40-42EA-BC49-26D58F3A3470}"/>
              </a:ext>
            </a:extLst>
          </p:cNvPr>
          <p:cNvSpPr>
            <a:spLocks noGrp="1"/>
          </p:cNvSpPr>
          <p:nvPr>
            <p:ph type="sldNum" sz="quarter" idx="12"/>
          </p:nvPr>
        </p:nvSpPr>
        <p:spPr/>
        <p:txBody>
          <a:bodyPr/>
          <a:lstStyle/>
          <a:p>
            <a:fld id="{14F1411D-0280-154F-AEAC-4C20B7AA46B2}" type="slidenum">
              <a:rPr lang="nl-NL" smtClean="0"/>
              <a:t>37</a:t>
            </a:fld>
            <a:endParaRPr lang="nl-NL"/>
          </a:p>
        </p:txBody>
      </p:sp>
    </p:spTree>
    <p:extLst>
      <p:ext uri="{BB962C8B-B14F-4D97-AF65-F5344CB8AC3E}">
        <p14:creationId xmlns:p14="http://schemas.microsoft.com/office/powerpoint/2010/main" val="3687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366"/>
                                        </p:tgtEl>
                                        <p:attrNameLst>
                                          <p:attrName>style.visibility</p:attrName>
                                        </p:attrNameLst>
                                      </p:cBhvr>
                                      <p:to>
                                        <p:strVal val="visible"/>
                                      </p:to>
                                    </p:set>
                                    <p:animEffect transition="in" filter="fade">
                                      <p:cBhvr>
                                        <p:cTn id="21" dur="500"/>
                                        <p:tgtEl>
                                          <p:spTgt spid="1536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5" grpId="0" animBg="1"/>
      <p:bldP spid="1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3511-8B02-4938-9E65-C4AA59944EBC}"/>
              </a:ext>
            </a:extLst>
          </p:cNvPr>
          <p:cNvSpPr>
            <a:spLocks noGrp="1"/>
          </p:cNvSpPr>
          <p:nvPr>
            <p:ph type="title"/>
          </p:nvPr>
        </p:nvSpPr>
        <p:spPr/>
        <p:txBody>
          <a:bodyPr/>
          <a:lstStyle/>
          <a:p>
            <a:r>
              <a:rPr lang="en-US" dirty="0"/>
              <a:t>Peer Review completes the Pull Request</a:t>
            </a:r>
          </a:p>
        </p:txBody>
      </p:sp>
      <p:sp>
        <p:nvSpPr>
          <p:cNvPr id="3" name="Content Placeholder 2">
            <a:extLst>
              <a:ext uri="{FF2B5EF4-FFF2-40B4-BE49-F238E27FC236}">
                <a16:creationId xmlns:a16="http://schemas.microsoft.com/office/drawing/2014/main" id="{2D596077-DC99-4214-A320-7C3468DB81DE}"/>
              </a:ext>
            </a:extLst>
          </p:cNvPr>
          <p:cNvSpPr>
            <a:spLocks noGrp="1"/>
          </p:cNvSpPr>
          <p:nvPr>
            <p:ph idx="1"/>
          </p:nvPr>
        </p:nvSpPr>
        <p:spPr/>
        <p:txBody>
          <a:bodyPr/>
          <a:lstStyle/>
          <a:p>
            <a:r>
              <a:rPr lang="en-US" dirty="0"/>
              <a:t>Peer Review completes (only) when</a:t>
            </a:r>
          </a:p>
          <a:p>
            <a:pPr lvl="1"/>
            <a:r>
              <a:rPr lang="en-US" dirty="0"/>
              <a:t>Code is ABLE</a:t>
            </a:r>
          </a:p>
          <a:p>
            <a:pPr lvl="1"/>
            <a:r>
              <a:rPr lang="en-US" dirty="0"/>
              <a:t>and beautiful</a:t>
            </a:r>
          </a:p>
          <a:p>
            <a:pPr lvl="1"/>
            <a:r>
              <a:rPr lang="en-US" dirty="0"/>
              <a:t>the code is merged from the branch to the trunk</a:t>
            </a:r>
          </a:p>
          <a:p>
            <a:pPr lvl="1"/>
            <a:r>
              <a:rPr lang="en-US" dirty="0"/>
              <a:t>and the tram may roll in</a:t>
            </a:r>
          </a:p>
          <a:p>
            <a:pPr lvl="2"/>
            <a:r>
              <a:rPr lang="en-US" dirty="0"/>
              <a:t>because the peer considers the code their own</a:t>
            </a:r>
          </a:p>
          <a:p>
            <a:endParaRPr lang="en-US" dirty="0"/>
          </a:p>
          <a:p>
            <a:endParaRPr lang="en-US" dirty="0"/>
          </a:p>
          <a:p>
            <a:endParaRPr lang="en-US" dirty="0"/>
          </a:p>
          <a:p>
            <a:r>
              <a:rPr lang="en-US" dirty="0"/>
              <a:t>Give </a:t>
            </a:r>
            <a:r>
              <a:rPr lang="en-US" b="1" i="1" dirty="0"/>
              <a:t>priority</a:t>
            </a:r>
            <a:r>
              <a:rPr lang="en-US" dirty="0"/>
              <a:t> to Peer Review! </a:t>
            </a:r>
          </a:p>
          <a:p>
            <a:pPr lvl="1"/>
            <a:r>
              <a:rPr lang="en-US" dirty="0"/>
              <a:t>respond ASAP to Pull Request</a:t>
            </a:r>
          </a:p>
          <a:p>
            <a:pPr lvl="1"/>
            <a:r>
              <a:rPr lang="en-US" dirty="0"/>
              <a:t>a proper Peer Review takes </a:t>
            </a:r>
            <a:br>
              <a:rPr lang="en-US" dirty="0"/>
            </a:br>
            <a:r>
              <a:rPr lang="en-US" dirty="0"/>
              <a:t>real commitment and substantial time</a:t>
            </a:r>
            <a:br>
              <a:rPr lang="en-US" dirty="0"/>
            </a:br>
            <a:r>
              <a:rPr lang="en-US" sz="1200" dirty="0"/>
              <a:t>(proportional to the complexity of the story)</a:t>
            </a:r>
            <a:endParaRPr lang="en-US" dirty="0"/>
          </a:p>
        </p:txBody>
      </p:sp>
      <p:sp>
        <p:nvSpPr>
          <p:cNvPr id="4" name="Footer Placeholder 3">
            <a:extLst>
              <a:ext uri="{FF2B5EF4-FFF2-40B4-BE49-F238E27FC236}">
                <a16:creationId xmlns:a16="http://schemas.microsoft.com/office/drawing/2014/main" id="{6F6B7218-3E5D-4BA2-9063-8D58275D1A2D}"/>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5" name="Content Placeholder 30" descr="Group">
            <a:extLst>
              <a:ext uri="{FF2B5EF4-FFF2-40B4-BE49-F238E27FC236}">
                <a16:creationId xmlns:a16="http://schemas.microsoft.com/office/drawing/2014/main" id="{F15A2FB4-BE25-43A3-88F8-4C18FCC43B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9347" y="963523"/>
            <a:ext cx="449343" cy="449343"/>
          </a:xfrm>
          <a:prstGeom prst="rect">
            <a:avLst/>
          </a:prstGeom>
        </p:spPr>
      </p:pic>
      <p:sp>
        <p:nvSpPr>
          <p:cNvPr id="6" name="Rectangle 5">
            <a:extLst>
              <a:ext uri="{FF2B5EF4-FFF2-40B4-BE49-F238E27FC236}">
                <a16:creationId xmlns:a16="http://schemas.microsoft.com/office/drawing/2014/main" id="{591B4036-B1D5-4E9F-BF2A-808E8E39929D}"/>
              </a:ext>
            </a:extLst>
          </p:cNvPr>
          <p:cNvSpPr/>
          <p:nvPr/>
        </p:nvSpPr>
        <p:spPr>
          <a:xfrm>
            <a:off x="5299082" y="1295817"/>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cxnSp>
        <p:nvCxnSpPr>
          <p:cNvPr id="7" name="Straight Connector 6">
            <a:extLst>
              <a:ext uri="{FF2B5EF4-FFF2-40B4-BE49-F238E27FC236}">
                <a16:creationId xmlns:a16="http://schemas.microsoft.com/office/drawing/2014/main" id="{6CB9FA3E-DAF5-48B1-ABAB-C199ECF7941E}"/>
              </a:ext>
            </a:extLst>
          </p:cNvPr>
          <p:cNvCxnSpPr>
            <a:cxnSpLocks/>
          </p:cNvCxnSpPr>
          <p:nvPr/>
        </p:nvCxnSpPr>
        <p:spPr>
          <a:xfrm>
            <a:off x="5162309" y="1382594"/>
            <a:ext cx="35778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07CB7D-0A06-4710-9D8B-304B794B6A91}"/>
              </a:ext>
            </a:extLst>
          </p:cNvPr>
          <p:cNvSpPr txBox="1"/>
          <p:nvPr/>
        </p:nvSpPr>
        <p:spPr>
          <a:xfrm>
            <a:off x="8013041" y="1338692"/>
            <a:ext cx="777777" cy="248209"/>
          </a:xfrm>
          <a:prstGeom prst="rect">
            <a:avLst/>
          </a:prstGeom>
          <a:noFill/>
        </p:spPr>
        <p:txBody>
          <a:bodyPr wrap="none" rtlCol="0">
            <a:spAutoFit/>
          </a:bodyPr>
          <a:lstStyle/>
          <a:p>
            <a:r>
              <a:rPr lang="nl-NL" sz="1013" i="1" dirty="0"/>
              <a:t>Developer</a:t>
            </a:r>
            <a:endParaRPr lang="en-NL" sz="1013" i="1" dirty="0"/>
          </a:p>
        </p:txBody>
      </p:sp>
      <p:sp>
        <p:nvSpPr>
          <p:cNvPr id="9" name="TextBox 8">
            <a:extLst>
              <a:ext uri="{FF2B5EF4-FFF2-40B4-BE49-F238E27FC236}">
                <a16:creationId xmlns:a16="http://schemas.microsoft.com/office/drawing/2014/main" id="{68EF873D-5C22-4FD4-8934-EB2F1E1DE568}"/>
              </a:ext>
            </a:extLst>
          </p:cNvPr>
          <p:cNvSpPr txBox="1"/>
          <p:nvPr/>
        </p:nvSpPr>
        <p:spPr>
          <a:xfrm>
            <a:off x="8272727" y="1149592"/>
            <a:ext cx="518091" cy="248209"/>
          </a:xfrm>
          <a:prstGeom prst="rect">
            <a:avLst/>
          </a:prstGeom>
          <a:noFill/>
        </p:spPr>
        <p:txBody>
          <a:bodyPr wrap="none" rtlCol="0">
            <a:spAutoFit/>
          </a:bodyPr>
          <a:lstStyle/>
          <a:p>
            <a:r>
              <a:rPr lang="nl-NL" sz="1013" i="1"/>
              <a:t>Team</a:t>
            </a:r>
            <a:endParaRPr lang="en-NL" sz="1013" i="1"/>
          </a:p>
        </p:txBody>
      </p:sp>
      <p:pic>
        <p:nvPicPr>
          <p:cNvPr id="10" name="Graphic 9" descr="Person with idea">
            <a:extLst>
              <a:ext uri="{FF2B5EF4-FFF2-40B4-BE49-F238E27FC236}">
                <a16:creationId xmlns:a16="http://schemas.microsoft.com/office/drawing/2014/main" id="{4754B163-1C0A-4504-8E20-601EDF4E55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242" y="1408008"/>
            <a:ext cx="389752" cy="389752"/>
          </a:xfrm>
          <a:prstGeom prst="rect">
            <a:avLst/>
          </a:prstGeom>
        </p:spPr>
      </p:pic>
      <p:sp>
        <p:nvSpPr>
          <p:cNvPr id="12" name="Arrow: Up 11">
            <a:extLst>
              <a:ext uri="{FF2B5EF4-FFF2-40B4-BE49-F238E27FC236}">
                <a16:creationId xmlns:a16="http://schemas.microsoft.com/office/drawing/2014/main" id="{D0078E7D-3C29-4925-ABD0-94712C34E2DA}"/>
              </a:ext>
            </a:extLst>
          </p:cNvPr>
          <p:cNvSpPr/>
          <p:nvPr/>
        </p:nvSpPr>
        <p:spPr>
          <a:xfrm>
            <a:off x="7482706" y="1201348"/>
            <a:ext cx="265810" cy="385553"/>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15362" name="Picture 2" descr="Onder de tram gemist? Kijk op npo3.nl">
            <a:extLst>
              <a:ext uri="{FF2B5EF4-FFF2-40B4-BE49-F238E27FC236}">
                <a16:creationId xmlns:a16="http://schemas.microsoft.com/office/drawing/2014/main" id="{D7C26EB4-4624-41FE-B285-1CB17B5184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8005" y="2787789"/>
            <a:ext cx="3603807" cy="2022762"/>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10">
            <a:extLst>
              <a:ext uri="{FF2B5EF4-FFF2-40B4-BE49-F238E27FC236}">
                <a16:creationId xmlns:a16="http://schemas.microsoft.com/office/drawing/2014/main" id="{ED33CE70-3DA7-408B-9A0A-82A74753A2FD}"/>
              </a:ext>
            </a:extLst>
          </p:cNvPr>
          <p:cNvSpPr>
            <a:spLocks noGrp="1"/>
          </p:cNvSpPr>
          <p:nvPr>
            <p:ph type="sldNum" sz="quarter" idx="12"/>
          </p:nvPr>
        </p:nvSpPr>
        <p:spPr/>
        <p:txBody>
          <a:bodyPr/>
          <a:lstStyle/>
          <a:p>
            <a:fld id="{14F1411D-0280-154F-AEAC-4C20B7AA46B2}" type="slidenum">
              <a:rPr lang="nl-NL" smtClean="0"/>
              <a:t>38</a:t>
            </a:fld>
            <a:endParaRPr lang="nl-NL"/>
          </a:p>
        </p:txBody>
      </p:sp>
    </p:spTree>
    <p:extLst>
      <p:ext uri="{BB962C8B-B14F-4D97-AF65-F5344CB8AC3E}">
        <p14:creationId xmlns:p14="http://schemas.microsoft.com/office/powerpoint/2010/main" val="283774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p:stCondLst>
                              <p:cond delay="0"/>
                            </p:stCondLst>
                            <p:childTnLst>
                              <p:par>
                                <p:cTn id="14" presetID="2" presetClass="entr" presetSubtype="8" fill="hold" nodeType="afterEffect">
                                  <p:stCondLst>
                                    <p:cond delay="0"/>
                                  </p:stCondLst>
                                  <p:childTnLst>
                                    <p:set>
                                      <p:cBhvr>
                                        <p:cTn id="15" dur="1" fill="hold">
                                          <p:stCondLst>
                                            <p:cond delay="0"/>
                                          </p:stCondLst>
                                        </p:cTn>
                                        <p:tgtEl>
                                          <p:spTgt spid="15362"/>
                                        </p:tgtEl>
                                        <p:attrNameLst>
                                          <p:attrName>style.visibility</p:attrName>
                                        </p:attrNameLst>
                                      </p:cBhvr>
                                      <p:to>
                                        <p:strVal val="visible"/>
                                      </p:to>
                                    </p:set>
                                    <p:anim calcmode="lin" valueType="num">
                                      <p:cBhvr additive="base">
                                        <p:cTn id="16" dur="1250" fill="hold"/>
                                        <p:tgtEl>
                                          <p:spTgt spid="15362"/>
                                        </p:tgtEl>
                                        <p:attrNameLst>
                                          <p:attrName>ppt_x</p:attrName>
                                        </p:attrNameLst>
                                      </p:cBhvr>
                                      <p:tavLst>
                                        <p:tav tm="0">
                                          <p:val>
                                            <p:strVal val="0-#ppt_w/2"/>
                                          </p:val>
                                        </p:tav>
                                        <p:tav tm="100000">
                                          <p:val>
                                            <p:strVal val="#ppt_x"/>
                                          </p:val>
                                        </p:tav>
                                      </p:tavLst>
                                    </p:anim>
                                    <p:anim calcmode="lin" valueType="num">
                                      <p:cBhvr additive="base">
                                        <p:cTn id="17" dur="1250" fill="hold"/>
                                        <p:tgtEl>
                                          <p:spTgt spid="1536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73F38-E7DC-424E-B6EB-D36D0046CE07}"/>
              </a:ext>
            </a:extLst>
          </p:cNvPr>
          <p:cNvSpPr>
            <a:spLocks noGrp="1"/>
          </p:cNvSpPr>
          <p:nvPr>
            <p:ph type="title"/>
          </p:nvPr>
        </p:nvSpPr>
        <p:spPr>
          <a:xfrm>
            <a:off x="720000" y="288000"/>
            <a:ext cx="6623999" cy="503999"/>
          </a:xfrm>
        </p:spPr>
        <p:txBody>
          <a:bodyPr anchor="ctr">
            <a:normAutofit/>
          </a:bodyPr>
          <a:lstStyle/>
          <a:p>
            <a:r>
              <a:rPr lang="en-US" dirty="0"/>
              <a:t>Definition of Almost Done</a:t>
            </a:r>
          </a:p>
        </p:txBody>
      </p:sp>
      <p:sp>
        <p:nvSpPr>
          <p:cNvPr id="3" name="Content Placeholder 2">
            <a:extLst>
              <a:ext uri="{FF2B5EF4-FFF2-40B4-BE49-F238E27FC236}">
                <a16:creationId xmlns:a16="http://schemas.microsoft.com/office/drawing/2014/main" id="{0815880A-88BC-46C9-B2F4-C67636A01412}"/>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100" dirty="0"/>
              <a:t>Code on trunk</a:t>
            </a:r>
          </a:p>
          <a:p>
            <a:pPr>
              <a:lnSpc>
                <a:spcPct val="110000"/>
              </a:lnSpc>
              <a:spcAft>
                <a:spcPts val="600"/>
              </a:spcAft>
            </a:pPr>
            <a:r>
              <a:rPr lang="en-US" sz="1100" dirty="0"/>
              <a:t>ABLE</a:t>
            </a:r>
          </a:p>
          <a:p>
            <a:pPr>
              <a:lnSpc>
                <a:spcPct val="110000"/>
              </a:lnSpc>
              <a:spcAft>
                <a:spcPts val="600"/>
              </a:spcAft>
            </a:pPr>
            <a:r>
              <a:rPr lang="en-US" sz="1100" dirty="0"/>
              <a:t>Compiles | Can be Built</a:t>
            </a:r>
          </a:p>
          <a:p>
            <a:pPr>
              <a:lnSpc>
                <a:spcPct val="110000"/>
              </a:lnSpc>
              <a:spcAft>
                <a:spcPts val="600"/>
              </a:spcAft>
            </a:pPr>
            <a:r>
              <a:rPr lang="en-US" sz="1100" dirty="0"/>
              <a:t>Satisfies</a:t>
            </a:r>
          </a:p>
          <a:p>
            <a:pPr lvl="1">
              <a:lnSpc>
                <a:spcPct val="110000"/>
              </a:lnSpc>
              <a:spcAft>
                <a:spcPts val="600"/>
              </a:spcAft>
            </a:pPr>
            <a:r>
              <a:rPr lang="en-US" sz="1100" dirty="0"/>
              <a:t>QA</a:t>
            </a:r>
          </a:p>
          <a:p>
            <a:pPr lvl="1">
              <a:lnSpc>
                <a:spcPct val="110000"/>
              </a:lnSpc>
              <a:spcAft>
                <a:spcPts val="600"/>
              </a:spcAft>
            </a:pPr>
            <a:r>
              <a:rPr lang="en-US" sz="1100" dirty="0"/>
              <a:t>Test (behavior &amp; code)</a:t>
            </a:r>
          </a:p>
          <a:p>
            <a:pPr lvl="1">
              <a:lnSpc>
                <a:spcPct val="110000"/>
              </a:lnSpc>
              <a:spcAft>
                <a:spcPts val="600"/>
              </a:spcAft>
            </a:pPr>
            <a:r>
              <a:rPr lang="en-US" sz="1100" dirty="0"/>
              <a:t>Non-functional characteristics (absolute &amp; trend)</a:t>
            </a:r>
          </a:p>
          <a:p>
            <a:pPr lvl="1">
              <a:lnSpc>
                <a:spcPct val="110000"/>
              </a:lnSpc>
              <a:spcAft>
                <a:spcPts val="600"/>
              </a:spcAft>
            </a:pPr>
            <a:r>
              <a:rPr lang="en-US" sz="1100" dirty="0"/>
              <a:t>Vulnerability</a:t>
            </a:r>
          </a:p>
          <a:p>
            <a:pPr lvl="1">
              <a:lnSpc>
                <a:spcPct val="110000"/>
              </a:lnSpc>
              <a:spcAft>
                <a:spcPts val="600"/>
              </a:spcAft>
            </a:pPr>
            <a:r>
              <a:rPr lang="en-US" sz="1100" dirty="0"/>
              <a:t>Guidelines and Standards</a:t>
            </a:r>
          </a:p>
          <a:p>
            <a:pPr lvl="1">
              <a:lnSpc>
                <a:spcPct val="110000"/>
              </a:lnSpc>
              <a:spcAft>
                <a:spcPts val="600"/>
              </a:spcAft>
            </a:pPr>
            <a:r>
              <a:rPr lang="en-US" sz="1100" dirty="0"/>
              <a:t>Automated CI/CD pipeline</a:t>
            </a:r>
          </a:p>
          <a:p>
            <a:pPr lvl="1">
              <a:lnSpc>
                <a:spcPct val="110000"/>
              </a:lnSpc>
              <a:spcAft>
                <a:spcPts val="600"/>
              </a:spcAft>
            </a:pPr>
            <a:r>
              <a:rPr lang="en-US" sz="1100" dirty="0"/>
              <a:t>(covered by) </a:t>
            </a:r>
            <a:r>
              <a:rPr lang="en-US" sz="1100" dirty="0" err="1"/>
              <a:t>Smoketest</a:t>
            </a:r>
            <a:endParaRPr lang="en-US" sz="1100" dirty="0"/>
          </a:p>
          <a:p>
            <a:pPr lvl="1">
              <a:lnSpc>
                <a:spcPct val="110000"/>
              </a:lnSpc>
              <a:spcAft>
                <a:spcPts val="600"/>
              </a:spcAft>
            </a:pPr>
            <a:r>
              <a:rPr lang="en-US" sz="1100" dirty="0"/>
              <a:t>Technical Debt management</a:t>
            </a:r>
          </a:p>
        </p:txBody>
      </p:sp>
      <p:sp>
        <p:nvSpPr>
          <p:cNvPr id="4" name="Footer Placeholder 3">
            <a:extLst>
              <a:ext uri="{FF2B5EF4-FFF2-40B4-BE49-F238E27FC236}">
                <a16:creationId xmlns:a16="http://schemas.microsoft.com/office/drawing/2014/main" id="{C2B8989E-3119-43F3-9D36-C113A171B90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0482" name="Picture 2" descr="NASA's 6 million pound crawler-transporter carries rockets - Business  Insider">
            <a:extLst>
              <a:ext uri="{FF2B5EF4-FFF2-40B4-BE49-F238E27FC236}">
                <a16:creationId xmlns:a16="http://schemas.microsoft.com/office/drawing/2014/main" id="{1E43E94E-294C-4AC0-BA28-E69CA2CCB8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17" r="21581"/>
          <a:stretch/>
        </p:blipFill>
        <p:spPr bwMode="auto">
          <a:xfrm>
            <a:off x="4644000" y="810001"/>
            <a:ext cx="4500000" cy="3510000"/>
          </a:xfrm>
          <a:prstGeom prst="rect">
            <a:avLst/>
          </a:prstGeom>
          <a:solidFill>
            <a:srgbClr val="FFFFFF"/>
          </a:solidFill>
        </p:spPr>
      </p:pic>
      <p:sp>
        <p:nvSpPr>
          <p:cNvPr id="6" name="Rectangle 5">
            <a:extLst>
              <a:ext uri="{FF2B5EF4-FFF2-40B4-BE49-F238E27FC236}">
                <a16:creationId xmlns:a16="http://schemas.microsoft.com/office/drawing/2014/main" id="{9615CA54-3757-407A-A627-360AACC5B7E2}"/>
              </a:ext>
            </a:extLst>
          </p:cNvPr>
          <p:cNvSpPr/>
          <p:nvPr/>
        </p:nvSpPr>
        <p:spPr>
          <a:xfrm>
            <a:off x="3022608" y="4555398"/>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sp>
        <p:nvSpPr>
          <p:cNvPr id="7" name="Rectangle 6">
            <a:extLst>
              <a:ext uri="{FF2B5EF4-FFF2-40B4-BE49-F238E27FC236}">
                <a16:creationId xmlns:a16="http://schemas.microsoft.com/office/drawing/2014/main" id="{D85669B5-178D-4E32-A663-2889889F1A0D}"/>
              </a:ext>
            </a:extLst>
          </p:cNvPr>
          <p:cNvSpPr/>
          <p:nvPr/>
        </p:nvSpPr>
        <p:spPr>
          <a:xfrm>
            <a:off x="3022608" y="3985209"/>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pic>
        <p:nvPicPr>
          <p:cNvPr id="8" name="Content Placeholder 30" descr="Group">
            <a:extLst>
              <a:ext uri="{FF2B5EF4-FFF2-40B4-BE49-F238E27FC236}">
                <a16:creationId xmlns:a16="http://schemas.microsoft.com/office/drawing/2014/main" id="{9A0A08C5-1542-46DB-A8FD-94D9140E9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0881" y="4010792"/>
            <a:ext cx="449343" cy="367753"/>
          </a:xfrm>
          <a:prstGeom prst="rect">
            <a:avLst/>
          </a:prstGeom>
        </p:spPr>
      </p:pic>
      <p:pic>
        <p:nvPicPr>
          <p:cNvPr id="9" name="Graphic 8" descr="Person with idea">
            <a:extLst>
              <a:ext uri="{FF2B5EF4-FFF2-40B4-BE49-F238E27FC236}">
                <a16:creationId xmlns:a16="http://schemas.microsoft.com/office/drawing/2014/main" id="{5AA7B1FE-F484-4E11-950C-CC20ED969D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2856" y="4550053"/>
            <a:ext cx="389752" cy="318982"/>
          </a:xfrm>
          <a:prstGeom prst="rect">
            <a:avLst/>
          </a:prstGeom>
        </p:spPr>
      </p:pic>
      <p:sp>
        <p:nvSpPr>
          <p:cNvPr id="10" name="Arrow: Up 9">
            <a:extLst>
              <a:ext uri="{FF2B5EF4-FFF2-40B4-BE49-F238E27FC236}">
                <a16:creationId xmlns:a16="http://schemas.microsoft.com/office/drawing/2014/main" id="{35687792-CFB6-4D74-93FF-8FAE8D8C1346}"/>
              </a:ext>
            </a:extLst>
          </p:cNvPr>
          <p:cNvSpPr/>
          <p:nvPr/>
        </p:nvSpPr>
        <p:spPr>
          <a:xfrm>
            <a:off x="3546289" y="4270309"/>
            <a:ext cx="381646" cy="321553"/>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A4C4CA3D-E36F-41FA-8AB3-EDD111F6EEC1}"/>
              </a:ext>
            </a:extLst>
          </p:cNvPr>
          <p:cNvSpPr>
            <a:spLocks noGrp="1"/>
          </p:cNvSpPr>
          <p:nvPr>
            <p:ph type="sldNum" sz="quarter" idx="12"/>
          </p:nvPr>
        </p:nvSpPr>
        <p:spPr/>
        <p:txBody>
          <a:bodyPr/>
          <a:lstStyle/>
          <a:p>
            <a:fld id="{14F1411D-0280-154F-AEAC-4C20B7AA46B2}" type="slidenum">
              <a:rPr lang="nl-NL" smtClean="0"/>
              <a:t>39</a:t>
            </a:fld>
            <a:endParaRPr lang="nl-NL"/>
          </a:p>
        </p:txBody>
      </p:sp>
    </p:spTree>
    <p:extLst>
      <p:ext uri="{BB962C8B-B14F-4D97-AF65-F5344CB8AC3E}">
        <p14:creationId xmlns:p14="http://schemas.microsoft.com/office/powerpoint/2010/main" val="2716264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2292E-6823-468A-9DDF-6D13A6A4EA7D}"/>
              </a:ext>
            </a:extLst>
          </p:cNvPr>
          <p:cNvSpPr>
            <a:spLocks noGrp="1"/>
          </p:cNvSpPr>
          <p:nvPr>
            <p:ph type="title"/>
          </p:nvPr>
        </p:nvSpPr>
        <p:spPr/>
        <p:txBody>
          <a:bodyPr/>
          <a:lstStyle/>
          <a:p>
            <a:r>
              <a:rPr lang="en-US" dirty="0"/>
              <a:t>Programming </a:t>
            </a:r>
            <a:r>
              <a:rPr lang="en-US" dirty="0">
                <a:sym typeface="Wingdings" panose="05000000000000000000" pitchFamily="2" charset="2"/>
              </a:rPr>
              <a:t> Software Engineering</a:t>
            </a:r>
            <a:endParaRPr lang="en-US" dirty="0"/>
          </a:p>
        </p:txBody>
      </p:sp>
      <p:sp>
        <p:nvSpPr>
          <p:cNvPr id="3" name="Footer Placeholder 2">
            <a:extLst>
              <a:ext uri="{FF2B5EF4-FFF2-40B4-BE49-F238E27FC236}">
                <a16:creationId xmlns:a16="http://schemas.microsoft.com/office/drawing/2014/main" id="{AEF1861F-23AC-4722-88B9-A60662A4945B}"/>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4" name="Slide Number Placeholder 3">
            <a:extLst>
              <a:ext uri="{FF2B5EF4-FFF2-40B4-BE49-F238E27FC236}">
                <a16:creationId xmlns:a16="http://schemas.microsoft.com/office/drawing/2014/main" id="{C33A5552-80D6-414C-9060-57A17173CAD9}"/>
              </a:ext>
            </a:extLst>
          </p:cNvPr>
          <p:cNvSpPr>
            <a:spLocks noGrp="1"/>
          </p:cNvSpPr>
          <p:nvPr>
            <p:ph type="sldNum" sz="quarter" idx="12"/>
          </p:nvPr>
        </p:nvSpPr>
        <p:spPr/>
        <p:txBody>
          <a:bodyPr/>
          <a:lstStyle/>
          <a:p>
            <a:fld id="{14F1411D-0280-154F-AEAC-4C20B7AA46B2}" type="slidenum">
              <a:rPr lang="nl-NL" noProof="0" smtClean="0"/>
              <a:t>4</a:t>
            </a:fld>
            <a:endParaRPr lang="nl-NL" noProof="0" dirty="0"/>
          </a:p>
        </p:txBody>
      </p:sp>
      <p:cxnSp>
        <p:nvCxnSpPr>
          <p:cNvPr id="7" name="Straight Connector 6">
            <a:extLst>
              <a:ext uri="{FF2B5EF4-FFF2-40B4-BE49-F238E27FC236}">
                <a16:creationId xmlns:a16="http://schemas.microsoft.com/office/drawing/2014/main" id="{839E6CDB-2312-42B8-A34C-632A2A291E05}"/>
              </a:ext>
            </a:extLst>
          </p:cNvPr>
          <p:cNvCxnSpPr/>
          <p:nvPr/>
        </p:nvCxnSpPr>
        <p:spPr>
          <a:xfrm>
            <a:off x="3312160" y="1280160"/>
            <a:ext cx="0" cy="3220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14B71A-1548-4B63-AAA3-5F8070683085}"/>
              </a:ext>
            </a:extLst>
          </p:cNvPr>
          <p:cNvSpPr txBox="1"/>
          <p:nvPr/>
        </p:nvSpPr>
        <p:spPr>
          <a:xfrm>
            <a:off x="1146719" y="4543092"/>
            <a:ext cx="1003480" cy="200055"/>
          </a:xfrm>
          <a:prstGeom prst="rect">
            <a:avLst/>
          </a:prstGeom>
          <a:noFill/>
        </p:spPr>
        <p:txBody>
          <a:bodyPr wrap="none" lIns="0" tIns="0" rIns="0" bIns="0" rtlCol="0">
            <a:spAutoFit/>
          </a:bodyPr>
          <a:lstStyle/>
          <a:p>
            <a:r>
              <a:rPr lang="en-US" sz="1300" dirty="0"/>
              <a:t>Programming</a:t>
            </a:r>
          </a:p>
        </p:txBody>
      </p:sp>
      <p:sp>
        <p:nvSpPr>
          <p:cNvPr id="9" name="TextBox 8">
            <a:extLst>
              <a:ext uri="{FF2B5EF4-FFF2-40B4-BE49-F238E27FC236}">
                <a16:creationId xmlns:a16="http://schemas.microsoft.com/office/drawing/2014/main" id="{457A4301-35CF-4BC7-B0EE-85C067463A4A}"/>
              </a:ext>
            </a:extLst>
          </p:cNvPr>
          <p:cNvSpPr txBox="1"/>
          <p:nvPr/>
        </p:nvSpPr>
        <p:spPr>
          <a:xfrm>
            <a:off x="5921919" y="4543091"/>
            <a:ext cx="1596591" cy="200055"/>
          </a:xfrm>
          <a:prstGeom prst="rect">
            <a:avLst/>
          </a:prstGeom>
          <a:noFill/>
        </p:spPr>
        <p:txBody>
          <a:bodyPr wrap="none" lIns="0" tIns="0" rIns="0" bIns="0" rtlCol="0">
            <a:spAutoFit/>
          </a:bodyPr>
          <a:lstStyle/>
          <a:p>
            <a:r>
              <a:rPr lang="en-US" sz="1300" dirty="0"/>
              <a:t>Software Engineering</a:t>
            </a:r>
          </a:p>
        </p:txBody>
      </p:sp>
      <p:sp>
        <p:nvSpPr>
          <p:cNvPr id="10" name="TextBox 9">
            <a:extLst>
              <a:ext uri="{FF2B5EF4-FFF2-40B4-BE49-F238E27FC236}">
                <a16:creationId xmlns:a16="http://schemas.microsoft.com/office/drawing/2014/main" id="{51CC1ABD-A1C1-43EA-9231-77FE3EB39AE6}"/>
              </a:ext>
            </a:extLst>
          </p:cNvPr>
          <p:cNvSpPr txBox="1"/>
          <p:nvPr/>
        </p:nvSpPr>
        <p:spPr>
          <a:xfrm>
            <a:off x="719999" y="2367463"/>
            <a:ext cx="1848455" cy="200055"/>
          </a:xfrm>
          <a:prstGeom prst="rect">
            <a:avLst/>
          </a:prstGeom>
          <a:noFill/>
        </p:spPr>
        <p:txBody>
          <a:bodyPr wrap="none" lIns="0" tIns="0" rIns="0" bIns="0" rtlCol="0">
            <a:spAutoFit/>
          </a:bodyPr>
          <a:lstStyle/>
          <a:p>
            <a:r>
              <a:rPr lang="en-US" sz="1300" dirty="0"/>
              <a:t>“Writing code that works”</a:t>
            </a:r>
          </a:p>
        </p:txBody>
      </p:sp>
      <p:sp>
        <p:nvSpPr>
          <p:cNvPr id="11" name="Arrow: Right 10">
            <a:extLst>
              <a:ext uri="{FF2B5EF4-FFF2-40B4-BE49-F238E27FC236}">
                <a16:creationId xmlns:a16="http://schemas.microsoft.com/office/drawing/2014/main" id="{20A56532-3B80-452A-A37D-325CAFAC97E6}"/>
              </a:ext>
            </a:extLst>
          </p:cNvPr>
          <p:cNvSpPr/>
          <p:nvPr/>
        </p:nvSpPr>
        <p:spPr>
          <a:xfrm>
            <a:off x="2794000" y="4053840"/>
            <a:ext cx="5972304" cy="447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12" name="TextBox 11">
            <a:extLst>
              <a:ext uri="{FF2B5EF4-FFF2-40B4-BE49-F238E27FC236}">
                <a16:creationId xmlns:a16="http://schemas.microsoft.com/office/drawing/2014/main" id="{DC503ACA-04C9-4586-A46B-D329B27343DA}"/>
              </a:ext>
            </a:extLst>
          </p:cNvPr>
          <p:cNvSpPr txBox="1"/>
          <p:nvPr/>
        </p:nvSpPr>
        <p:spPr>
          <a:xfrm>
            <a:off x="3489395" y="1994688"/>
            <a:ext cx="5187246" cy="1000274"/>
          </a:xfrm>
          <a:prstGeom prst="rect">
            <a:avLst/>
          </a:prstGeom>
          <a:noFill/>
        </p:spPr>
        <p:txBody>
          <a:bodyPr wrap="square" lIns="0" tIns="0" rIns="0" bIns="0" rtlCol="0">
            <a:spAutoFit/>
          </a:bodyPr>
          <a:lstStyle/>
          <a:p>
            <a:r>
              <a:rPr lang="en-US" sz="1300" dirty="0"/>
              <a:t>“all of the tools and processes an organization uses to build and </a:t>
            </a:r>
            <a:r>
              <a:rPr lang="en-US" sz="1300" b="1" dirty="0"/>
              <a:t>maintain</a:t>
            </a:r>
            <a:r>
              <a:rPr lang="en-US" sz="1300" dirty="0"/>
              <a:t> that code </a:t>
            </a:r>
            <a:r>
              <a:rPr lang="en-US" sz="1300" b="1" i="1" dirty="0"/>
              <a:t>over time</a:t>
            </a:r>
            <a:r>
              <a:rPr lang="en-US" sz="1300" dirty="0"/>
              <a:t>. What practices can a software organization introduce that will best </a:t>
            </a:r>
            <a:r>
              <a:rPr lang="en-US" sz="1300" b="1" dirty="0"/>
              <a:t>keep</a:t>
            </a:r>
            <a:r>
              <a:rPr lang="en-US" sz="1300" dirty="0"/>
              <a:t> its code valuable </a:t>
            </a:r>
            <a:r>
              <a:rPr lang="en-US" sz="1300" b="1" dirty="0"/>
              <a:t>over the long term</a:t>
            </a:r>
            <a:r>
              <a:rPr lang="en-US" sz="1300" dirty="0"/>
              <a:t>? How can engineers make a codebase more </a:t>
            </a:r>
            <a:r>
              <a:rPr lang="en-US" sz="1300" b="1" dirty="0"/>
              <a:t>sustainable</a:t>
            </a:r>
            <a:r>
              <a:rPr lang="en-US" sz="1300" dirty="0"/>
              <a:t> and the software engineering discipline itself more rigorous”</a:t>
            </a:r>
          </a:p>
        </p:txBody>
      </p:sp>
      <p:pic>
        <p:nvPicPr>
          <p:cNvPr id="2050" name="Picture 2" descr="Interesting Facts About Time, The Fourth Dimension, And Time Travel -">
            <a:extLst>
              <a:ext uri="{FF2B5EF4-FFF2-40B4-BE49-F238E27FC236}">
                <a16:creationId xmlns:a16="http://schemas.microsoft.com/office/drawing/2014/main" id="{55CBBEDE-2E20-4B08-8467-F0466BC61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018" y="176173"/>
            <a:ext cx="2788440" cy="156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oftware Engineering at Google">
            <a:extLst>
              <a:ext uri="{FF2B5EF4-FFF2-40B4-BE49-F238E27FC236}">
                <a16:creationId xmlns:a16="http://schemas.microsoft.com/office/drawing/2014/main" id="{23FC5F92-ACA8-4706-952E-B629C9B8C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0943" y="2819588"/>
            <a:ext cx="762113" cy="100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8922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8" fill="hold" grpId="0" nodeType="withEffect">
                                  <p:stCondLst>
                                    <p:cond delay="15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0-#ppt_w/2"/>
                                          </p:val>
                                        </p:tav>
                                        <p:tav tm="100000">
                                          <p:val>
                                            <p:strVal val="#ppt_x"/>
                                          </p:val>
                                        </p:tav>
                                      </p:tavLst>
                                    </p:anim>
                                    <p:anim calcmode="lin" valueType="num">
                                      <p:cBhvr additive="base">
                                        <p:cTn id="1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91D0-97B8-4226-855C-52DB94D33262}"/>
              </a:ext>
            </a:extLst>
          </p:cNvPr>
          <p:cNvSpPr>
            <a:spLocks noGrp="1"/>
          </p:cNvSpPr>
          <p:nvPr>
            <p:ph type="title"/>
          </p:nvPr>
        </p:nvSpPr>
        <p:spPr>
          <a:xfrm>
            <a:off x="720000" y="288000"/>
            <a:ext cx="6623999" cy="503999"/>
          </a:xfrm>
        </p:spPr>
        <p:txBody>
          <a:bodyPr anchor="ctr">
            <a:normAutofit/>
          </a:bodyPr>
          <a:lstStyle/>
          <a:p>
            <a:r>
              <a:rPr lang="en-US" dirty="0"/>
              <a:t>Deployable == Done (as far as team is concerned)</a:t>
            </a:r>
          </a:p>
        </p:txBody>
      </p:sp>
      <p:sp>
        <p:nvSpPr>
          <p:cNvPr id="3" name="Content Placeholder 2">
            <a:extLst>
              <a:ext uri="{FF2B5EF4-FFF2-40B4-BE49-F238E27FC236}">
                <a16:creationId xmlns:a16="http://schemas.microsoft.com/office/drawing/2014/main" id="{5BEDA6A5-6750-47C3-9072-5125C9231FE8}"/>
              </a:ext>
            </a:extLst>
          </p:cNvPr>
          <p:cNvSpPr>
            <a:spLocks noGrp="1"/>
          </p:cNvSpPr>
          <p:nvPr>
            <p:ph idx="1"/>
          </p:nvPr>
        </p:nvSpPr>
        <p:spPr>
          <a:xfrm>
            <a:off x="720000" y="900001"/>
            <a:ext cx="3744000" cy="3401999"/>
          </a:xfrm>
        </p:spPr>
        <p:txBody>
          <a:bodyPr anchor="t">
            <a:normAutofit/>
          </a:bodyPr>
          <a:lstStyle/>
          <a:p>
            <a:pPr>
              <a:spcAft>
                <a:spcPts val="600"/>
              </a:spcAft>
            </a:pPr>
            <a:r>
              <a:rPr lang="en-US" dirty="0"/>
              <a:t>Deployable – but not yet deployed</a:t>
            </a:r>
          </a:p>
          <a:p>
            <a:pPr lvl="1">
              <a:spcAft>
                <a:spcPts val="600"/>
              </a:spcAft>
            </a:pPr>
            <a:r>
              <a:rPr lang="en-US" dirty="0"/>
              <a:t>deploy decision is up to business</a:t>
            </a:r>
          </a:p>
          <a:p>
            <a:pPr>
              <a:spcAft>
                <a:spcPts val="600"/>
              </a:spcAft>
            </a:pPr>
            <a:r>
              <a:rPr lang="en-US" dirty="0"/>
              <a:t>CI/Continuous Delivery = </a:t>
            </a:r>
            <a:br>
              <a:rPr lang="en-US" dirty="0"/>
            </a:br>
            <a:r>
              <a:rPr lang="en-US" dirty="0"/>
              <a:t>fully process up to </a:t>
            </a:r>
            <a:r>
              <a:rPr lang="en-US" dirty="0" err="1"/>
              <a:t>deployability</a:t>
            </a:r>
            <a:br>
              <a:rPr lang="en-US" dirty="0"/>
            </a:br>
            <a:endParaRPr lang="en-US" dirty="0"/>
          </a:p>
          <a:p>
            <a:pPr>
              <a:spcAft>
                <a:spcPts val="600"/>
              </a:spcAft>
            </a:pPr>
            <a:r>
              <a:rPr lang="en-US" dirty="0"/>
              <a:t>Continuous Deployment: automatic roll out when DONE</a:t>
            </a:r>
          </a:p>
        </p:txBody>
      </p:sp>
      <p:sp>
        <p:nvSpPr>
          <p:cNvPr id="4" name="Footer Placeholder 3">
            <a:extLst>
              <a:ext uri="{FF2B5EF4-FFF2-40B4-BE49-F238E27FC236}">
                <a16:creationId xmlns:a16="http://schemas.microsoft.com/office/drawing/2014/main" id="{8C1151D8-7AFE-437E-8D2A-EFA3E10D20F5}"/>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1506" name="Picture 2" descr="Payload Changeout Room Supports Last Shuttle Cargo | NASA">
            <a:extLst>
              <a:ext uri="{FF2B5EF4-FFF2-40B4-BE49-F238E27FC236}">
                <a16:creationId xmlns:a16="http://schemas.microsoft.com/office/drawing/2014/main" id="{3BBEF301-BAC8-466D-AACC-057C43308C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740" b="-4"/>
          <a:stretch/>
        </p:blipFill>
        <p:spPr bwMode="auto">
          <a:xfrm>
            <a:off x="4644000" y="810001"/>
            <a:ext cx="4500000" cy="3510000"/>
          </a:xfrm>
          <a:prstGeom prst="rect">
            <a:avLst/>
          </a:prstGeom>
          <a:solidFill>
            <a:srgbClr val="FFFFFF"/>
          </a:solidFill>
        </p:spPr>
      </p:pic>
      <p:sp>
        <p:nvSpPr>
          <p:cNvPr id="7" name="Rectangle 6">
            <a:extLst>
              <a:ext uri="{FF2B5EF4-FFF2-40B4-BE49-F238E27FC236}">
                <a16:creationId xmlns:a16="http://schemas.microsoft.com/office/drawing/2014/main" id="{AF2A3430-0DF2-4A08-936A-C534BF57169B}"/>
              </a:ext>
            </a:extLst>
          </p:cNvPr>
          <p:cNvSpPr/>
          <p:nvPr/>
        </p:nvSpPr>
        <p:spPr>
          <a:xfrm>
            <a:off x="3022608" y="4555398"/>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sp>
        <p:nvSpPr>
          <p:cNvPr id="8" name="Rectangle 7">
            <a:extLst>
              <a:ext uri="{FF2B5EF4-FFF2-40B4-BE49-F238E27FC236}">
                <a16:creationId xmlns:a16="http://schemas.microsoft.com/office/drawing/2014/main" id="{6AF666AD-DEC1-4ABC-B629-4EB369DA2667}"/>
              </a:ext>
            </a:extLst>
          </p:cNvPr>
          <p:cNvSpPr/>
          <p:nvPr/>
        </p:nvSpPr>
        <p:spPr>
          <a:xfrm>
            <a:off x="3022608" y="3985209"/>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sp>
        <p:nvSpPr>
          <p:cNvPr id="9" name="Rectangle 8">
            <a:extLst>
              <a:ext uri="{FF2B5EF4-FFF2-40B4-BE49-F238E27FC236}">
                <a16:creationId xmlns:a16="http://schemas.microsoft.com/office/drawing/2014/main" id="{E56382DC-CA02-4688-8B67-7625AAA3F09C}"/>
              </a:ext>
            </a:extLst>
          </p:cNvPr>
          <p:cNvSpPr/>
          <p:nvPr/>
        </p:nvSpPr>
        <p:spPr>
          <a:xfrm>
            <a:off x="3010224" y="3307213"/>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Deployable</a:t>
            </a:r>
            <a:r>
              <a:rPr lang="nl-NL" sz="1013" dirty="0"/>
              <a:t> Software = </a:t>
            </a:r>
            <a:r>
              <a:rPr lang="nl-NL" sz="1200" dirty="0"/>
              <a:t>DONE</a:t>
            </a:r>
            <a:endParaRPr lang="en-NL" sz="1013" dirty="0"/>
          </a:p>
        </p:txBody>
      </p:sp>
      <p:sp>
        <p:nvSpPr>
          <p:cNvPr id="21" name="Scroll: Horizontal 20">
            <a:extLst>
              <a:ext uri="{FF2B5EF4-FFF2-40B4-BE49-F238E27FC236}">
                <a16:creationId xmlns:a16="http://schemas.microsoft.com/office/drawing/2014/main" id="{F4E55FEA-1B68-4288-8D16-DE99E6CEC032}"/>
              </a:ext>
            </a:extLst>
          </p:cNvPr>
          <p:cNvSpPr/>
          <p:nvPr/>
        </p:nvSpPr>
        <p:spPr>
          <a:xfrm>
            <a:off x="1958013" y="3432320"/>
            <a:ext cx="1113503" cy="392906"/>
          </a:xfrm>
          <a:prstGeom prst="horizontalScroll">
            <a:avLst/>
          </a:prstGeom>
          <a:solidFill>
            <a:schemeClr val="accent4"/>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DoD</a:t>
            </a:r>
          </a:p>
        </p:txBody>
      </p:sp>
      <p:pic>
        <p:nvPicPr>
          <p:cNvPr id="22" name="Content Placeholder 30" descr="Group">
            <a:extLst>
              <a:ext uri="{FF2B5EF4-FFF2-40B4-BE49-F238E27FC236}">
                <a16:creationId xmlns:a16="http://schemas.microsoft.com/office/drawing/2014/main" id="{DFA99072-0C54-4853-9DC2-7F845DA34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0881" y="4010792"/>
            <a:ext cx="449343" cy="367753"/>
          </a:xfrm>
          <a:prstGeom prst="rect">
            <a:avLst/>
          </a:prstGeom>
        </p:spPr>
      </p:pic>
      <p:pic>
        <p:nvPicPr>
          <p:cNvPr id="23" name="Graphic 22" descr="Person with idea">
            <a:extLst>
              <a:ext uri="{FF2B5EF4-FFF2-40B4-BE49-F238E27FC236}">
                <a16:creationId xmlns:a16="http://schemas.microsoft.com/office/drawing/2014/main" id="{8C5C05CB-5A2E-404B-943B-6CD08574C1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2856" y="4550053"/>
            <a:ext cx="389752" cy="318982"/>
          </a:xfrm>
          <a:prstGeom prst="rect">
            <a:avLst/>
          </a:prstGeom>
        </p:spPr>
      </p:pic>
      <p:sp>
        <p:nvSpPr>
          <p:cNvPr id="24" name="Arrow: Up 23">
            <a:extLst>
              <a:ext uri="{FF2B5EF4-FFF2-40B4-BE49-F238E27FC236}">
                <a16:creationId xmlns:a16="http://schemas.microsoft.com/office/drawing/2014/main" id="{0A126277-8C11-461D-AB92-5A240C650C7E}"/>
              </a:ext>
            </a:extLst>
          </p:cNvPr>
          <p:cNvSpPr/>
          <p:nvPr/>
        </p:nvSpPr>
        <p:spPr>
          <a:xfrm>
            <a:off x="3600289" y="3700119"/>
            <a:ext cx="381646" cy="321553"/>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8BE5AA34-DA51-46C1-8697-06FFE42E2FA8}"/>
              </a:ext>
            </a:extLst>
          </p:cNvPr>
          <p:cNvSpPr>
            <a:spLocks noGrp="1"/>
          </p:cNvSpPr>
          <p:nvPr>
            <p:ph type="sldNum" sz="quarter" idx="12"/>
          </p:nvPr>
        </p:nvSpPr>
        <p:spPr/>
        <p:txBody>
          <a:bodyPr/>
          <a:lstStyle/>
          <a:p>
            <a:fld id="{14F1411D-0280-154F-AEAC-4C20B7AA46B2}" type="slidenum">
              <a:rPr lang="nl-NL" smtClean="0"/>
              <a:t>40</a:t>
            </a:fld>
            <a:endParaRPr lang="nl-NL"/>
          </a:p>
        </p:txBody>
      </p:sp>
    </p:spTree>
    <p:extLst>
      <p:ext uri="{BB962C8B-B14F-4D97-AF65-F5344CB8AC3E}">
        <p14:creationId xmlns:p14="http://schemas.microsoft.com/office/powerpoint/2010/main" val="297295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276A-E105-44C9-A12C-3C48C750FDA4}"/>
              </a:ext>
            </a:extLst>
          </p:cNvPr>
          <p:cNvSpPr>
            <a:spLocks noGrp="1"/>
          </p:cNvSpPr>
          <p:nvPr>
            <p:ph type="title"/>
          </p:nvPr>
        </p:nvSpPr>
        <p:spPr>
          <a:xfrm>
            <a:off x="720000" y="288000"/>
            <a:ext cx="6623999" cy="503999"/>
          </a:xfrm>
        </p:spPr>
        <p:txBody>
          <a:bodyPr anchor="ctr">
            <a:normAutofit/>
          </a:bodyPr>
          <a:lstStyle/>
          <a:p>
            <a:r>
              <a:rPr lang="en-US" dirty="0"/>
              <a:t>Deploy</a:t>
            </a:r>
          </a:p>
        </p:txBody>
      </p:sp>
      <p:sp>
        <p:nvSpPr>
          <p:cNvPr id="71" name="Content Placeholder 2">
            <a:extLst>
              <a:ext uri="{FF2B5EF4-FFF2-40B4-BE49-F238E27FC236}">
                <a16:creationId xmlns:a16="http://schemas.microsoft.com/office/drawing/2014/main" id="{560C43C9-6726-4608-967E-E52F2566D7D0}"/>
              </a:ext>
            </a:extLst>
          </p:cNvPr>
          <p:cNvSpPr>
            <a:spLocks noGrp="1"/>
          </p:cNvSpPr>
          <p:nvPr>
            <p:ph idx="1"/>
          </p:nvPr>
        </p:nvSpPr>
        <p:spPr>
          <a:xfrm>
            <a:off x="719998" y="900001"/>
            <a:ext cx="5940000" cy="3401999"/>
          </a:xfrm>
        </p:spPr>
        <p:txBody>
          <a:bodyPr/>
          <a:lstStyle/>
          <a:p>
            <a:r>
              <a:rPr lang="en-US" dirty="0"/>
              <a:t>Business decision</a:t>
            </a:r>
          </a:p>
          <a:p>
            <a:r>
              <a:rPr lang="en-US" dirty="0"/>
              <a:t>Automated – no touch</a:t>
            </a:r>
          </a:p>
          <a:p>
            <a:r>
              <a:rPr lang="en-US" dirty="0" err="1"/>
              <a:t>Smoketest</a:t>
            </a:r>
            <a:r>
              <a:rPr lang="en-US" dirty="0"/>
              <a:t> post deployment </a:t>
            </a:r>
            <a:br>
              <a:rPr lang="en-US" dirty="0"/>
            </a:br>
            <a:r>
              <a:rPr lang="en-US" dirty="0"/>
              <a:t>(and periodically to check on health)</a:t>
            </a:r>
          </a:p>
          <a:p>
            <a:r>
              <a:rPr lang="en-US" dirty="0"/>
              <a:t>Operations activated</a:t>
            </a:r>
          </a:p>
        </p:txBody>
      </p:sp>
      <p:sp>
        <p:nvSpPr>
          <p:cNvPr id="4" name="Footer Placeholder 3">
            <a:extLst>
              <a:ext uri="{FF2B5EF4-FFF2-40B4-BE49-F238E27FC236}">
                <a16:creationId xmlns:a16="http://schemas.microsoft.com/office/drawing/2014/main" id="{399E70BA-2D4E-4565-A808-31888C5272E4}"/>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2530" name="Picture 2" descr="Space Shuttle - Wikipedia">
            <a:extLst>
              <a:ext uri="{FF2B5EF4-FFF2-40B4-BE49-F238E27FC236}">
                <a16:creationId xmlns:a16="http://schemas.microsoft.com/office/drawing/2014/main" id="{74CC9BC1-FCFD-4ED4-84C3-E0BA3BC3AB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4" r="-3" b="2333"/>
          <a:stretch/>
        </p:blipFill>
        <p:spPr bwMode="auto">
          <a:xfrm>
            <a:off x="6840000" y="810001"/>
            <a:ext cx="2304000" cy="3510000"/>
          </a:xfrm>
          <a:prstGeom prst="rect">
            <a:avLst/>
          </a:prstGeom>
          <a:solidFill>
            <a:srgbClr val="FFFFFF"/>
          </a:solidFill>
        </p:spPr>
      </p:pic>
      <p:sp>
        <p:nvSpPr>
          <p:cNvPr id="10" name="Rectangle 9">
            <a:extLst>
              <a:ext uri="{FF2B5EF4-FFF2-40B4-BE49-F238E27FC236}">
                <a16:creationId xmlns:a16="http://schemas.microsoft.com/office/drawing/2014/main" id="{A95731C5-9A61-49B6-8E80-B1CAD060E4D5}"/>
              </a:ext>
            </a:extLst>
          </p:cNvPr>
          <p:cNvSpPr/>
          <p:nvPr/>
        </p:nvSpPr>
        <p:spPr>
          <a:xfrm>
            <a:off x="4244703" y="3859234"/>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sp>
        <p:nvSpPr>
          <p:cNvPr id="11" name="Rectangle 10">
            <a:extLst>
              <a:ext uri="{FF2B5EF4-FFF2-40B4-BE49-F238E27FC236}">
                <a16:creationId xmlns:a16="http://schemas.microsoft.com/office/drawing/2014/main" id="{4069862C-44F2-48FE-B11F-70C44FF3209C}"/>
              </a:ext>
            </a:extLst>
          </p:cNvPr>
          <p:cNvSpPr/>
          <p:nvPr/>
        </p:nvSpPr>
        <p:spPr>
          <a:xfrm>
            <a:off x="4232319" y="3252580"/>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Deployable</a:t>
            </a:r>
            <a:r>
              <a:rPr lang="nl-NL" sz="1013" dirty="0"/>
              <a:t> Software = </a:t>
            </a:r>
            <a:r>
              <a:rPr lang="nl-NL" sz="1200" dirty="0"/>
              <a:t>DONE</a:t>
            </a:r>
            <a:endParaRPr lang="en-NL" sz="1013" dirty="0"/>
          </a:p>
        </p:txBody>
      </p:sp>
      <p:sp>
        <p:nvSpPr>
          <p:cNvPr id="12" name="Rectangle 11">
            <a:extLst>
              <a:ext uri="{FF2B5EF4-FFF2-40B4-BE49-F238E27FC236}">
                <a16:creationId xmlns:a16="http://schemas.microsoft.com/office/drawing/2014/main" id="{2314E09B-EC10-464A-BBBE-9D746947F72E}"/>
              </a:ext>
            </a:extLst>
          </p:cNvPr>
          <p:cNvSpPr/>
          <p:nvPr/>
        </p:nvSpPr>
        <p:spPr>
          <a:xfrm>
            <a:off x="4232319" y="2125059"/>
            <a:ext cx="1561776" cy="91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Professional &amp; ABLE: </a:t>
            </a:r>
            <a:br>
              <a:rPr lang="nl-NL" sz="1200" dirty="0"/>
            </a:br>
            <a:r>
              <a:rPr lang="nl-NL" sz="1200" dirty="0"/>
              <a:t>Live Software (</a:t>
            </a:r>
            <a:r>
              <a:rPr lang="nl-NL" sz="1200" dirty="0" err="1"/>
              <a:t>under</a:t>
            </a:r>
            <a:r>
              <a:rPr lang="nl-NL" sz="1200" dirty="0"/>
              <a:t> </a:t>
            </a:r>
            <a:r>
              <a:rPr lang="nl-NL" sz="1200" dirty="0" err="1"/>
              <a:t>Ops</a:t>
            </a:r>
            <a:r>
              <a:rPr lang="nl-NL" sz="1200" dirty="0"/>
              <a:t>) </a:t>
            </a:r>
            <a:endParaRPr lang="en-NL" sz="1200" dirty="0"/>
          </a:p>
        </p:txBody>
      </p:sp>
      <p:cxnSp>
        <p:nvCxnSpPr>
          <p:cNvPr id="16" name="Straight Connector 15">
            <a:extLst>
              <a:ext uri="{FF2B5EF4-FFF2-40B4-BE49-F238E27FC236}">
                <a16:creationId xmlns:a16="http://schemas.microsoft.com/office/drawing/2014/main" id="{5096816A-6976-4C65-96E1-CFDDA2FFEE68}"/>
              </a:ext>
            </a:extLst>
          </p:cNvPr>
          <p:cNvCxnSpPr>
            <a:cxnSpLocks/>
          </p:cNvCxnSpPr>
          <p:nvPr/>
        </p:nvCxnSpPr>
        <p:spPr>
          <a:xfrm>
            <a:off x="4031999" y="3136059"/>
            <a:ext cx="250874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C54DB5-B15F-4A07-8DA9-0E65528E11F2}"/>
              </a:ext>
            </a:extLst>
          </p:cNvPr>
          <p:cNvSpPr txBox="1"/>
          <p:nvPr/>
        </p:nvSpPr>
        <p:spPr>
          <a:xfrm>
            <a:off x="5800467" y="2903057"/>
            <a:ext cx="859531" cy="261610"/>
          </a:xfrm>
          <a:prstGeom prst="rect">
            <a:avLst/>
          </a:prstGeom>
          <a:noFill/>
        </p:spPr>
        <p:txBody>
          <a:bodyPr wrap="none" rtlCol="0">
            <a:spAutoFit/>
          </a:bodyPr>
          <a:lstStyle/>
          <a:p>
            <a:r>
              <a:rPr lang="nl-NL" sz="1100" dirty="0" err="1"/>
              <a:t>Production</a:t>
            </a:r>
            <a:endParaRPr lang="en-NL" sz="1100" dirty="0"/>
          </a:p>
        </p:txBody>
      </p:sp>
      <p:sp>
        <p:nvSpPr>
          <p:cNvPr id="18" name="TextBox 17">
            <a:extLst>
              <a:ext uri="{FF2B5EF4-FFF2-40B4-BE49-F238E27FC236}">
                <a16:creationId xmlns:a16="http://schemas.microsoft.com/office/drawing/2014/main" id="{239DA1CF-8489-4F5F-8BC1-B7BEAE8CF028}"/>
              </a:ext>
            </a:extLst>
          </p:cNvPr>
          <p:cNvSpPr txBox="1"/>
          <p:nvPr/>
        </p:nvSpPr>
        <p:spPr>
          <a:xfrm>
            <a:off x="5745965" y="3113938"/>
            <a:ext cx="914033" cy="261610"/>
          </a:xfrm>
          <a:prstGeom prst="rect">
            <a:avLst/>
          </a:prstGeom>
          <a:noFill/>
        </p:spPr>
        <p:txBody>
          <a:bodyPr wrap="none" rtlCol="0">
            <a:spAutoFit/>
          </a:bodyPr>
          <a:lstStyle/>
          <a:p>
            <a:r>
              <a:rPr lang="nl-NL" sz="1100" dirty="0" err="1"/>
              <a:t>Preparation</a:t>
            </a:r>
            <a:endParaRPr lang="en-NL" sz="1100" dirty="0"/>
          </a:p>
        </p:txBody>
      </p:sp>
      <p:pic>
        <p:nvPicPr>
          <p:cNvPr id="20" name="Graphic 19" descr="World">
            <a:extLst>
              <a:ext uri="{FF2B5EF4-FFF2-40B4-BE49-F238E27FC236}">
                <a16:creationId xmlns:a16="http://schemas.microsoft.com/office/drawing/2014/main" id="{2DCD5BFC-AA9A-41B3-9346-1E9487E200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6479" y="2513972"/>
            <a:ext cx="457200" cy="457200"/>
          </a:xfrm>
          <a:prstGeom prst="rect">
            <a:avLst/>
          </a:prstGeom>
        </p:spPr>
      </p:pic>
      <p:sp>
        <p:nvSpPr>
          <p:cNvPr id="7" name="Arrow: Up 6">
            <a:extLst>
              <a:ext uri="{FF2B5EF4-FFF2-40B4-BE49-F238E27FC236}">
                <a16:creationId xmlns:a16="http://schemas.microsoft.com/office/drawing/2014/main" id="{1A2AF3C8-C822-4637-B574-6350B244CFCA}"/>
              </a:ext>
            </a:extLst>
          </p:cNvPr>
          <p:cNvSpPr/>
          <p:nvPr/>
        </p:nvSpPr>
        <p:spPr>
          <a:xfrm>
            <a:off x="4875403" y="2971172"/>
            <a:ext cx="381646" cy="392893"/>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B2F08013-3C42-4320-917C-773F99D1720C}"/>
              </a:ext>
            </a:extLst>
          </p:cNvPr>
          <p:cNvSpPr>
            <a:spLocks noGrp="1"/>
          </p:cNvSpPr>
          <p:nvPr>
            <p:ph type="sldNum" sz="quarter" idx="12"/>
          </p:nvPr>
        </p:nvSpPr>
        <p:spPr/>
        <p:txBody>
          <a:bodyPr/>
          <a:lstStyle/>
          <a:p>
            <a:fld id="{14F1411D-0280-154F-AEAC-4C20B7AA46B2}" type="slidenum">
              <a:rPr lang="nl-NL" smtClean="0"/>
              <a:t>41</a:t>
            </a:fld>
            <a:endParaRPr lang="nl-NL"/>
          </a:p>
        </p:txBody>
      </p:sp>
      <p:pic>
        <p:nvPicPr>
          <p:cNvPr id="15" name="Picture 4" descr="Opera Fresh: Birds of a Feather Flock to the Canary Islands">
            <a:extLst>
              <a:ext uri="{FF2B5EF4-FFF2-40B4-BE49-F238E27FC236}">
                <a16:creationId xmlns:a16="http://schemas.microsoft.com/office/drawing/2014/main" id="{AE2E4A66-099D-4A41-8EE7-D608FC58EE5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387710" y="2419626"/>
            <a:ext cx="948605" cy="551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74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1">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1">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1">
                                            <p:txEl>
                                              <p:pRg st="2" end="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P spid="12" grpId="0" animBg="1"/>
      <p:bldP spid="17" grpId="0"/>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06C5C0F-7CA1-425B-B9B0-DF20C2142A08}"/>
              </a:ext>
            </a:extLst>
          </p:cNvPr>
          <p:cNvSpPr>
            <a:spLocks noGrp="1"/>
          </p:cNvSpPr>
          <p:nvPr>
            <p:ph type="title"/>
          </p:nvPr>
        </p:nvSpPr>
        <p:spPr>
          <a:xfrm>
            <a:off x="719999" y="288000"/>
            <a:ext cx="6624000" cy="504000"/>
          </a:xfrm>
        </p:spPr>
        <p:txBody>
          <a:bodyPr/>
          <a:lstStyle/>
          <a:p>
            <a:r>
              <a:rPr lang="en-US" dirty="0"/>
              <a:t>Professional Software – Generating Value for the Business</a:t>
            </a:r>
          </a:p>
        </p:txBody>
      </p:sp>
      <p:pic>
        <p:nvPicPr>
          <p:cNvPr id="18434" name="Picture 2" descr="Value Generation | Support Solutions UK">
            <a:extLst>
              <a:ext uri="{FF2B5EF4-FFF2-40B4-BE49-F238E27FC236}">
                <a16:creationId xmlns:a16="http://schemas.microsoft.com/office/drawing/2014/main" id="{F18E4A72-20BA-4911-AB6C-A6F7EFA391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60574" y="936000"/>
            <a:ext cx="5142857" cy="3780000"/>
          </a:xfrm>
          <a:prstGeom prst="rect">
            <a:avLst/>
          </a:prstGeom>
          <a:solidFill>
            <a:srgbClr val="FFFFFF"/>
          </a:solidFill>
        </p:spPr>
      </p:pic>
      <p:sp>
        <p:nvSpPr>
          <p:cNvPr id="4" name="Footer Placeholder 3">
            <a:extLst>
              <a:ext uri="{FF2B5EF4-FFF2-40B4-BE49-F238E27FC236}">
                <a16:creationId xmlns:a16="http://schemas.microsoft.com/office/drawing/2014/main" id="{40022A52-B748-43DE-9BE7-A1A86FA97F83}"/>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2" name="Slide Number Placeholder 1">
            <a:extLst>
              <a:ext uri="{FF2B5EF4-FFF2-40B4-BE49-F238E27FC236}">
                <a16:creationId xmlns:a16="http://schemas.microsoft.com/office/drawing/2014/main" id="{59FB9B67-DE35-4D49-A79C-E7664C01EF1E}"/>
              </a:ext>
            </a:extLst>
          </p:cNvPr>
          <p:cNvSpPr>
            <a:spLocks noGrp="1"/>
          </p:cNvSpPr>
          <p:nvPr>
            <p:ph type="sldNum" sz="quarter" idx="12"/>
          </p:nvPr>
        </p:nvSpPr>
        <p:spPr/>
        <p:txBody>
          <a:bodyPr/>
          <a:lstStyle/>
          <a:p>
            <a:fld id="{BF590972-BD5A-4E8E-8655-ACB12844DF5C}" type="slidenum">
              <a:rPr lang="en-NL" smtClean="0"/>
              <a:t>42</a:t>
            </a:fld>
            <a:endParaRPr lang="en-NL"/>
          </a:p>
        </p:txBody>
      </p:sp>
    </p:spTree>
    <p:extLst>
      <p:ext uri="{BB962C8B-B14F-4D97-AF65-F5344CB8AC3E}">
        <p14:creationId xmlns:p14="http://schemas.microsoft.com/office/powerpoint/2010/main" val="29115417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FE7C-8ECD-4734-BEBD-6CC38CF53B64}"/>
              </a:ext>
            </a:extLst>
          </p:cNvPr>
          <p:cNvSpPr>
            <a:spLocks noGrp="1"/>
          </p:cNvSpPr>
          <p:nvPr>
            <p:ph type="title"/>
          </p:nvPr>
        </p:nvSpPr>
        <p:spPr>
          <a:xfrm>
            <a:off x="720000" y="288000"/>
            <a:ext cx="6623999" cy="503999"/>
          </a:xfrm>
        </p:spPr>
        <p:txBody>
          <a:bodyPr anchor="ctr">
            <a:normAutofit/>
          </a:bodyPr>
          <a:lstStyle/>
          <a:p>
            <a:r>
              <a:rPr lang="en-US" dirty="0"/>
              <a:t>Observing the Monkey</a:t>
            </a:r>
          </a:p>
        </p:txBody>
      </p:sp>
      <p:sp>
        <p:nvSpPr>
          <p:cNvPr id="71" name="Content Placeholder 2">
            <a:extLst>
              <a:ext uri="{FF2B5EF4-FFF2-40B4-BE49-F238E27FC236}">
                <a16:creationId xmlns:a16="http://schemas.microsoft.com/office/drawing/2014/main" id="{CA823178-11D3-4769-93A8-44EF50E6F64E}"/>
              </a:ext>
            </a:extLst>
          </p:cNvPr>
          <p:cNvSpPr>
            <a:spLocks noGrp="1"/>
          </p:cNvSpPr>
          <p:nvPr>
            <p:ph idx="1"/>
          </p:nvPr>
        </p:nvSpPr>
        <p:spPr>
          <a:xfrm>
            <a:off x="720000" y="900001"/>
            <a:ext cx="3744000" cy="3401999"/>
          </a:xfrm>
        </p:spPr>
        <p:txBody>
          <a:bodyPr/>
          <a:lstStyle/>
          <a:p>
            <a:r>
              <a:rPr lang="en-US" dirty="0"/>
              <a:t>“fire drills” – in live systems</a:t>
            </a:r>
          </a:p>
          <a:p>
            <a:r>
              <a:rPr lang="en-US" dirty="0"/>
              <a:t>Testing Resilience of</a:t>
            </a:r>
          </a:p>
          <a:p>
            <a:pPr lvl="1"/>
            <a:r>
              <a:rPr lang="en-US" dirty="0"/>
              <a:t>systems &amp; automated procedures</a:t>
            </a:r>
          </a:p>
          <a:p>
            <a:pPr lvl="1"/>
            <a:r>
              <a:rPr lang="en-US" dirty="0"/>
              <a:t>processes</a:t>
            </a:r>
          </a:p>
          <a:p>
            <a:pPr lvl="1"/>
            <a:r>
              <a:rPr lang="en-US" dirty="0"/>
              <a:t>people</a:t>
            </a:r>
          </a:p>
          <a:p>
            <a:r>
              <a:rPr lang="en-US" dirty="0"/>
              <a:t>By deliberately introducing errors in runtime environments</a:t>
            </a:r>
          </a:p>
          <a:p>
            <a:pPr lvl="1"/>
            <a:r>
              <a:rPr lang="en-US" dirty="0"/>
              <a:t>even in production ?!</a:t>
            </a:r>
          </a:p>
          <a:p>
            <a:r>
              <a:rPr lang="en-US" dirty="0"/>
              <a:t>To test &amp; prove &amp; enhance measures</a:t>
            </a:r>
          </a:p>
          <a:p>
            <a:endParaRPr lang="en-US" dirty="0"/>
          </a:p>
        </p:txBody>
      </p:sp>
      <p:sp>
        <p:nvSpPr>
          <p:cNvPr id="4" name="Footer Placeholder 3">
            <a:extLst>
              <a:ext uri="{FF2B5EF4-FFF2-40B4-BE49-F238E27FC236}">
                <a16:creationId xmlns:a16="http://schemas.microsoft.com/office/drawing/2014/main" id="{48150A83-C5AF-4187-B64C-B4D2D9A9321C}"/>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en-NL"/>
          </a:p>
        </p:txBody>
      </p:sp>
      <p:sp>
        <p:nvSpPr>
          <p:cNvPr id="5" name="Slide Number Placeholder 4">
            <a:extLst>
              <a:ext uri="{FF2B5EF4-FFF2-40B4-BE49-F238E27FC236}">
                <a16:creationId xmlns:a16="http://schemas.microsoft.com/office/drawing/2014/main" id="{9EC85C88-C832-444C-A6A3-AD970362A44C}"/>
              </a:ext>
            </a:extLst>
          </p:cNvPr>
          <p:cNvSpPr>
            <a:spLocks noGrp="1"/>
          </p:cNvSpPr>
          <p:nvPr>
            <p:ph type="sldNum" sz="quarter" idx="12"/>
          </p:nvPr>
        </p:nvSpPr>
        <p:spPr>
          <a:xfrm>
            <a:off x="8280000" y="5004000"/>
            <a:ext cx="144000" cy="108000"/>
          </a:xfrm>
        </p:spPr>
        <p:txBody>
          <a:bodyPr anchor="t">
            <a:normAutofit/>
          </a:bodyPr>
          <a:lstStyle/>
          <a:p>
            <a:pPr>
              <a:spcAft>
                <a:spcPts val="600"/>
              </a:spcAft>
            </a:pPr>
            <a:fld id="{BF590972-BD5A-4E8E-8655-ACB12844DF5C}" type="slidenum">
              <a:rPr lang="en-NL" smtClean="0"/>
              <a:pPr>
                <a:spcAft>
                  <a:spcPts val="600"/>
                </a:spcAft>
              </a:pPr>
              <a:t>43</a:t>
            </a:fld>
            <a:endParaRPr lang="en-NL"/>
          </a:p>
        </p:txBody>
      </p:sp>
      <p:pic>
        <p:nvPicPr>
          <p:cNvPr id="1026" name="Picture 2" descr="Serious about cloud? Follow Netflix's lead and get into chaos engineering -  TechRepublic">
            <a:extLst>
              <a:ext uri="{FF2B5EF4-FFF2-40B4-BE49-F238E27FC236}">
                <a16:creationId xmlns:a16="http://schemas.microsoft.com/office/drawing/2014/main" id="{DDFB41C2-6FEF-4A48-9114-3FEB673CB1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4000" y="877501"/>
            <a:ext cx="4500000" cy="3374999"/>
          </a:xfrm>
          <a:prstGeom prst="rect">
            <a:avLst/>
          </a:prstGeom>
          <a:solidFill>
            <a:srgbClr val="FFFFFF"/>
          </a:solidFill>
        </p:spPr>
      </p:pic>
      <p:sp>
        <p:nvSpPr>
          <p:cNvPr id="6" name="Rectangle 5">
            <a:extLst>
              <a:ext uri="{FF2B5EF4-FFF2-40B4-BE49-F238E27FC236}">
                <a16:creationId xmlns:a16="http://schemas.microsoft.com/office/drawing/2014/main" id="{BE7A7A9A-A21B-432D-A044-2726FF67D68E}"/>
              </a:ext>
            </a:extLst>
          </p:cNvPr>
          <p:cNvSpPr/>
          <p:nvPr/>
        </p:nvSpPr>
        <p:spPr>
          <a:xfrm>
            <a:off x="5919216" y="1420368"/>
            <a:ext cx="694944" cy="347472"/>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DD899F-5207-4F19-AA67-E2CBE356CFA1}"/>
              </a:ext>
            </a:extLst>
          </p:cNvPr>
          <p:cNvSpPr txBox="1"/>
          <p:nvPr/>
        </p:nvSpPr>
        <p:spPr>
          <a:xfrm>
            <a:off x="-7256269" y="4545180"/>
            <a:ext cx="1202252" cy="184666"/>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200" dirty="0"/>
              <a:t>expired certificate</a:t>
            </a:r>
          </a:p>
        </p:txBody>
      </p:sp>
      <p:sp>
        <p:nvSpPr>
          <p:cNvPr id="11" name="TextBox 10">
            <a:extLst>
              <a:ext uri="{FF2B5EF4-FFF2-40B4-BE49-F238E27FC236}">
                <a16:creationId xmlns:a16="http://schemas.microsoft.com/office/drawing/2014/main" id="{F93B89B0-75EF-4EFE-8AAE-D82A7271A831}"/>
              </a:ext>
            </a:extLst>
          </p:cNvPr>
          <p:cNvSpPr txBox="1"/>
          <p:nvPr/>
        </p:nvSpPr>
        <p:spPr>
          <a:xfrm>
            <a:off x="-7103869" y="4697580"/>
            <a:ext cx="2144818" cy="169277"/>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100" dirty="0"/>
              <a:t>Product Owner cannot be reached</a:t>
            </a:r>
          </a:p>
        </p:txBody>
      </p:sp>
      <p:sp>
        <p:nvSpPr>
          <p:cNvPr id="12" name="TextBox 11">
            <a:extLst>
              <a:ext uri="{FF2B5EF4-FFF2-40B4-BE49-F238E27FC236}">
                <a16:creationId xmlns:a16="http://schemas.microsoft.com/office/drawing/2014/main" id="{8402FE3E-2D38-4097-8F14-DFAB7E27CBE3}"/>
              </a:ext>
            </a:extLst>
          </p:cNvPr>
          <p:cNvSpPr txBox="1"/>
          <p:nvPr/>
        </p:nvSpPr>
        <p:spPr>
          <a:xfrm>
            <a:off x="-6951469" y="4849980"/>
            <a:ext cx="750205"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Wiki is down</a:t>
            </a:r>
            <a:endParaRPr lang="en-US" sz="1100" dirty="0"/>
          </a:p>
        </p:txBody>
      </p:sp>
      <p:sp>
        <p:nvSpPr>
          <p:cNvPr id="13" name="TextBox 12">
            <a:extLst>
              <a:ext uri="{FF2B5EF4-FFF2-40B4-BE49-F238E27FC236}">
                <a16:creationId xmlns:a16="http://schemas.microsoft.com/office/drawing/2014/main" id="{90D4C94C-C806-417B-BAC4-B74C3C00D13A}"/>
              </a:ext>
            </a:extLst>
          </p:cNvPr>
          <p:cNvSpPr txBox="1"/>
          <p:nvPr/>
        </p:nvSpPr>
        <p:spPr>
          <a:xfrm>
            <a:off x="-4484131" y="4408169"/>
            <a:ext cx="1303242" cy="169277"/>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100" dirty="0"/>
              <a:t>Storage inaccessible</a:t>
            </a:r>
            <a:endParaRPr lang="en-US" sz="1200" dirty="0"/>
          </a:p>
        </p:txBody>
      </p:sp>
      <p:sp>
        <p:nvSpPr>
          <p:cNvPr id="14" name="TextBox 13">
            <a:extLst>
              <a:ext uri="{FF2B5EF4-FFF2-40B4-BE49-F238E27FC236}">
                <a16:creationId xmlns:a16="http://schemas.microsoft.com/office/drawing/2014/main" id="{27A6B610-81E4-4E31-A8EE-421FE2983AF9}"/>
              </a:ext>
            </a:extLst>
          </p:cNvPr>
          <p:cNvSpPr txBox="1"/>
          <p:nvPr/>
        </p:nvSpPr>
        <p:spPr>
          <a:xfrm>
            <a:off x="-4331731" y="4560569"/>
            <a:ext cx="1713611"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Critical vulnerability in library</a:t>
            </a:r>
          </a:p>
        </p:txBody>
      </p:sp>
      <p:sp>
        <p:nvSpPr>
          <p:cNvPr id="15" name="TextBox 14">
            <a:extLst>
              <a:ext uri="{FF2B5EF4-FFF2-40B4-BE49-F238E27FC236}">
                <a16:creationId xmlns:a16="http://schemas.microsoft.com/office/drawing/2014/main" id="{3FB45671-6126-4E32-9707-D0FE42A23885}"/>
              </a:ext>
            </a:extLst>
          </p:cNvPr>
          <p:cNvSpPr txBox="1"/>
          <p:nvPr/>
        </p:nvSpPr>
        <p:spPr>
          <a:xfrm>
            <a:off x="-4179331" y="4712969"/>
            <a:ext cx="1267976"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DDOS attack detected</a:t>
            </a:r>
            <a:endParaRPr lang="en-US" sz="1100" dirty="0"/>
          </a:p>
        </p:txBody>
      </p:sp>
      <p:sp>
        <p:nvSpPr>
          <p:cNvPr id="21" name="TextBox 20">
            <a:extLst>
              <a:ext uri="{FF2B5EF4-FFF2-40B4-BE49-F238E27FC236}">
                <a16:creationId xmlns:a16="http://schemas.microsoft.com/office/drawing/2014/main" id="{14ACA189-28C5-43E3-8E09-26F7E27FB99F}"/>
              </a:ext>
            </a:extLst>
          </p:cNvPr>
          <p:cNvSpPr txBox="1"/>
          <p:nvPr/>
        </p:nvSpPr>
        <p:spPr>
          <a:xfrm>
            <a:off x="-1973764" y="4297924"/>
            <a:ext cx="1144544" cy="169277"/>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100" dirty="0"/>
              <a:t>Ransomware alert</a:t>
            </a:r>
            <a:endParaRPr lang="en-US" sz="1200" dirty="0"/>
          </a:p>
        </p:txBody>
      </p:sp>
      <p:sp>
        <p:nvSpPr>
          <p:cNvPr id="22" name="TextBox 21">
            <a:extLst>
              <a:ext uri="{FF2B5EF4-FFF2-40B4-BE49-F238E27FC236}">
                <a16:creationId xmlns:a16="http://schemas.microsoft.com/office/drawing/2014/main" id="{F4AFFF0A-A89A-431B-9F2A-0E80C8E77901}"/>
              </a:ext>
            </a:extLst>
          </p:cNvPr>
          <p:cNvSpPr txBox="1"/>
          <p:nvPr/>
        </p:nvSpPr>
        <p:spPr>
          <a:xfrm>
            <a:off x="-1821364" y="4450324"/>
            <a:ext cx="1816203"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Data Corruption (human error)</a:t>
            </a:r>
          </a:p>
        </p:txBody>
      </p:sp>
      <p:sp>
        <p:nvSpPr>
          <p:cNvPr id="23" name="TextBox 22">
            <a:extLst>
              <a:ext uri="{FF2B5EF4-FFF2-40B4-BE49-F238E27FC236}">
                <a16:creationId xmlns:a16="http://schemas.microsoft.com/office/drawing/2014/main" id="{E4581852-B503-4A55-A756-64EE4996F9AD}"/>
              </a:ext>
            </a:extLst>
          </p:cNvPr>
          <p:cNvSpPr txBox="1"/>
          <p:nvPr/>
        </p:nvSpPr>
        <p:spPr>
          <a:xfrm>
            <a:off x="-1668964" y="4602724"/>
            <a:ext cx="1030731"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failing DNS server</a:t>
            </a:r>
            <a:endParaRPr lang="en-US" sz="1100" dirty="0"/>
          </a:p>
        </p:txBody>
      </p:sp>
      <p:sp>
        <p:nvSpPr>
          <p:cNvPr id="26" name="TextBox 25">
            <a:extLst>
              <a:ext uri="{FF2B5EF4-FFF2-40B4-BE49-F238E27FC236}">
                <a16:creationId xmlns:a16="http://schemas.microsoft.com/office/drawing/2014/main" id="{63813A1B-710C-4AF5-A986-04E5786D1B3A}"/>
              </a:ext>
            </a:extLst>
          </p:cNvPr>
          <p:cNvSpPr txBox="1"/>
          <p:nvPr/>
        </p:nvSpPr>
        <p:spPr>
          <a:xfrm>
            <a:off x="-4129232" y="4314801"/>
            <a:ext cx="1840247"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Azure availability zone is down</a:t>
            </a:r>
          </a:p>
        </p:txBody>
      </p:sp>
      <p:sp>
        <p:nvSpPr>
          <p:cNvPr id="27" name="TextBox 26">
            <a:extLst>
              <a:ext uri="{FF2B5EF4-FFF2-40B4-BE49-F238E27FC236}">
                <a16:creationId xmlns:a16="http://schemas.microsoft.com/office/drawing/2014/main" id="{8359BB54-5195-41E0-849A-4A3463BE2267}"/>
              </a:ext>
            </a:extLst>
          </p:cNvPr>
          <p:cNvSpPr txBox="1"/>
          <p:nvPr/>
        </p:nvSpPr>
        <p:spPr>
          <a:xfrm>
            <a:off x="-3976832" y="4467201"/>
            <a:ext cx="1219886"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team tech lead falls ill</a:t>
            </a:r>
          </a:p>
        </p:txBody>
      </p:sp>
      <p:sp>
        <p:nvSpPr>
          <p:cNvPr id="28" name="TextBox 27">
            <a:extLst>
              <a:ext uri="{FF2B5EF4-FFF2-40B4-BE49-F238E27FC236}">
                <a16:creationId xmlns:a16="http://schemas.microsoft.com/office/drawing/2014/main" id="{D980ADE9-ABA3-4053-9ADB-2C173EF1B0A2}"/>
              </a:ext>
            </a:extLst>
          </p:cNvPr>
          <p:cNvSpPr txBox="1"/>
          <p:nvPr/>
        </p:nvSpPr>
        <p:spPr>
          <a:xfrm>
            <a:off x="-3824432" y="4619601"/>
            <a:ext cx="1821011" cy="138499"/>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900" dirty="0"/>
              <a:t>P1 bug in recent production release</a:t>
            </a:r>
          </a:p>
        </p:txBody>
      </p:sp>
      <p:sp>
        <p:nvSpPr>
          <p:cNvPr id="29" name="TextBox 28">
            <a:extLst>
              <a:ext uri="{FF2B5EF4-FFF2-40B4-BE49-F238E27FC236}">
                <a16:creationId xmlns:a16="http://schemas.microsoft.com/office/drawing/2014/main" id="{565C6452-B4AB-41BF-8242-0D88FE64FB98}"/>
              </a:ext>
            </a:extLst>
          </p:cNvPr>
          <p:cNvSpPr txBox="1"/>
          <p:nvPr/>
        </p:nvSpPr>
        <p:spPr>
          <a:xfrm>
            <a:off x="-1617072" y="4500502"/>
            <a:ext cx="1232710"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Edge connectivity lost</a:t>
            </a:r>
          </a:p>
        </p:txBody>
      </p:sp>
      <p:sp>
        <p:nvSpPr>
          <p:cNvPr id="30" name="TextBox 29">
            <a:extLst>
              <a:ext uri="{FF2B5EF4-FFF2-40B4-BE49-F238E27FC236}">
                <a16:creationId xmlns:a16="http://schemas.microsoft.com/office/drawing/2014/main" id="{115D56BE-24F4-44D1-B64A-E17B2A451CF2}"/>
              </a:ext>
            </a:extLst>
          </p:cNvPr>
          <p:cNvSpPr txBox="1"/>
          <p:nvPr/>
        </p:nvSpPr>
        <p:spPr>
          <a:xfrm>
            <a:off x="-1464672" y="4652902"/>
            <a:ext cx="743793" cy="138499"/>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900" dirty="0"/>
              <a:t>Power outage </a:t>
            </a:r>
          </a:p>
        </p:txBody>
      </p:sp>
    </p:spTree>
    <p:extLst>
      <p:ext uri="{BB962C8B-B14F-4D97-AF65-F5344CB8AC3E}">
        <p14:creationId xmlns:p14="http://schemas.microsoft.com/office/powerpoint/2010/main" val="272609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4250" fill="hold"/>
                                        <p:tgtEl>
                                          <p:spTgt spid="7"/>
                                        </p:tgtEl>
                                        <p:attrNameLst>
                                          <p:attrName>ppt_x</p:attrName>
                                        </p:attrNameLst>
                                      </p:cBhvr>
                                      <p:tavLst>
                                        <p:tav tm="0">
                                          <p:val>
                                            <p:strVal val="1+#ppt_w/2"/>
                                          </p:val>
                                        </p:tav>
                                        <p:tav tm="100000">
                                          <p:val>
                                            <p:strVal val="#ppt_x"/>
                                          </p:val>
                                        </p:tav>
                                      </p:tavLst>
                                    </p:anim>
                                    <p:anim calcmode="lin" valueType="num">
                                      <p:cBhvr additive="base">
                                        <p:cTn id="11" dur="425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25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4000" fill="hold"/>
                                        <p:tgtEl>
                                          <p:spTgt spid="11"/>
                                        </p:tgtEl>
                                        <p:attrNameLst>
                                          <p:attrName>ppt_x</p:attrName>
                                        </p:attrNameLst>
                                      </p:cBhvr>
                                      <p:tavLst>
                                        <p:tav tm="0">
                                          <p:val>
                                            <p:strVal val="1+#ppt_w/2"/>
                                          </p:val>
                                        </p:tav>
                                        <p:tav tm="100000">
                                          <p:val>
                                            <p:strVal val="#ppt_x"/>
                                          </p:val>
                                        </p:tav>
                                      </p:tavLst>
                                    </p:anim>
                                    <p:anim calcmode="lin" valueType="num">
                                      <p:cBhvr additive="base">
                                        <p:cTn id="15" dur="4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1">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1">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1">
                                            <p:txEl>
                                              <p:pRg st="4" end="4"/>
                                            </p:txEl>
                                          </p:spTgt>
                                        </p:tgtEl>
                                        <p:attrNameLst>
                                          <p:attrName>style.visibility</p:attrName>
                                        </p:attrNameLst>
                                      </p:cBhvr>
                                      <p:to>
                                        <p:strVal val="visible"/>
                                      </p:to>
                                    </p:set>
                                  </p:childTnLst>
                                </p:cTn>
                              </p:par>
                            </p:childTnLst>
                          </p:cTn>
                        </p:par>
                        <p:par>
                          <p:cTn id="26" fill="hold">
                            <p:stCondLst>
                              <p:cond delay="0"/>
                            </p:stCondLst>
                            <p:childTnLst>
                              <p:par>
                                <p:cTn id="27" presetID="2" presetClass="entr" presetSubtype="2"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4500" fill="hold"/>
                                        <p:tgtEl>
                                          <p:spTgt spid="12"/>
                                        </p:tgtEl>
                                        <p:attrNameLst>
                                          <p:attrName>ppt_x</p:attrName>
                                        </p:attrNameLst>
                                      </p:cBhvr>
                                      <p:tavLst>
                                        <p:tav tm="0">
                                          <p:val>
                                            <p:strVal val="1+#ppt_w/2"/>
                                          </p:val>
                                        </p:tav>
                                        <p:tav tm="100000">
                                          <p:val>
                                            <p:strVal val="#ppt_x"/>
                                          </p:val>
                                        </p:tav>
                                      </p:tavLst>
                                    </p:anim>
                                    <p:anim calcmode="lin" valueType="num">
                                      <p:cBhvr additive="base">
                                        <p:cTn id="30" dur="4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320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4300" fill="hold"/>
                                        <p:tgtEl>
                                          <p:spTgt spid="13"/>
                                        </p:tgtEl>
                                        <p:attrNameLst>
                                          <p:attrName>ppt_x</p:attrName>
                                        </p:attrNameLst>
                                      </p:cBhvr>
                                      <p:tavLst>
                                        <p:tav tm="0">
                                          <p:val>
                                            <p:strVal val="1+#ppt_w/2"/>
                                          </p:val>
                                        </p:tav>
                                        <p:tav tm="100000">
                                          <p:val>
                                            <p:strVal val="#ppt_x"/>
                                          </p:val>
                                        </p:tav>
                                      </p:tavLst>
                                    </p:anim>
                                    <p:anim calcmode="lin" valueType="num">
                                      <p:cBhvr additive="base">
                                        <p:cTn id="34" dur="43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xEl>
                                              <p:pRg st="6" end="6"/>
                                            </p:txEl>
                                          </p:spTgt>
                                        </p:tgtEl>
                                        <p:attrNameLst>
                                          <p:attrName>style.visibility</p:attrName>
                                        </p:attrNameLst>
                                      </p:cBhvr>
                                      <p:to>
                                        <p:strVal val="visible"/>
                                      </p:to>
                                    </p:set>
                                  </p:childTnLst>
                                </p:cTn>
                              </p:par>
                            </p:childTnLst>
                          </p:cTn>
                        </p:par>
                        <p:par>
                          <p:cTn id="41" fill="hold">
                            <p:stCondLst>
                              <p:cond delay="0"/>
                            </p:stCondLst>
                            <p:childTnLst>
                              <p:par>
                                <p:cTn id="42" presetID="2" presetClass="entr" presetSubtype="2"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0" fill="hold"/>
                                        <p:tgtEl>
                                          <p:spTgt spid="14"/>
                                        </p:tgtEl>
                                        <p:attrNameLst>
                                          <p:attrName>ppt_x</p:attrName>
                                        </p:attrNameLst>
                                      </p:cBhvr>
                                      <p:tavLst>
                                        <p:tav tm="0">
                                          <p:val>
                                            <p:strVal val="1+#ppt_w/2"/>
                                          </p:val>
                                        </p:tav>
                                        <p:tav tm="100000">
                                          <p:val>
                                            <p:strVal val="#ppt_x"/>
                                          </p:val>
                                        </p:tav>
                                      </p:tavLst>
                                    </p:anim>
                                    <p:anim calcmode="lin" valueType="num">
                                      <p:cBhvr additive="base">
                                        <p:cTn id="45" dur="5000" fill="hold"/>
                                        <p:tgtEl>
                                          <p:spTgt spid="14"/>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230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600" fill="hold"/>
                                        <p:tgtEl>
                                          <p:spTgt spid="15"/>
                                        </p:tgtEl>
                                        <p:attrNameLst>
                                          <p:attrName>ppt_x</p:attrName>
                                        </p:attrNameLst>
                                      </p:cBhvr>
                                      <p:tavLst>
                                        <p:tav tm="0">
                                          <p:val>
                                            <p:strVal val="1+#ppt_w/2"/>
                                          </p:val>
                                        </p:tav>
                                        <p:tav tm="100000">
                                          <p:val>
                                            <p:strVal val="#ppt_x"/>
                                          </p:val>
                                        </p:tav>
                                      </p:tavLst>
                                    </p:anim>
                                    <p:anim calcmode="lin" valueType="num">
                                      <p:cBhvr additive="base">
                                        <p:cTn id="49" dur="56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1">
                                            <p:txEl>
                                              <p:pRg st="7" end="7"/>
                                            </p:txEl>
                                          </p:spTgt>
                                        </p:tgtEl>
                                        <p:attrNameLst>
                                          <p:attrName>style.visibility</p:attrName>
                                        </p:attrNameLst>
                                      </p:cBhvr>
                                      <p:to>
                                        <p:strVal val="visible"/>
                                      </p:to>
                                    </p:set>
                                  </p:childTnLst>
                                </p:cTn>
                              </p:par>
                            </p:childTnLst>
                          </p:cTn>
                        </p:par>
                        <p:par>
                          <p:cTn id="54" fill="hold">
                            <p:stCondLst>
                              <p:cond delay="0"/>
                            </p:stCondLst>
                            <p:childTnLst>
                              <p:par>
                                <p:cTn id="55" presetID="2" presetClass="entr" presetSubtype="2" fill="hold" grpId="0" nodeType="afterEffect">
                                  <p:stCondLst>
                                    <p:cond delay="50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500" fill="hold"/>
                                        <p:tgtEl>
                                          <p:spTgt spid="21"/>
                                        </p:tgtEl>
                                        <p:attrNameLst>
                                          <p:attrName>ppt_x</p:attrName>
                                        </p:attrNameLst>
                                      </p:cBhvr>
                                      <p:tavLst>
                                        <p:tav tm="0">
                                          <p:val>
                                            <p:strVal val="1+#ppt_w/2"/>
                                          </p:val>
                                        </p:tav>
                                        <p:tav tm="100000">
                                          <p:val>
                                            <p:strVal val="#ppt_x"/>
                                          </p:val>
                                        </p:tav>
                                      </p:tavLst>
                                    </p:anim>
                                    <p:anim calcmode="lin" valueType="num">
                                      <p:cBhvr additive="base">
                                        <p:cTn id="58" dur="5500" fill="hold"/>
                                        <p:tgtEl>
                                          <p:spTgt spid="21"/>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60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7100" fill="hold"/>
                                        <p:tgtEl>
                                          <p:spTgt spid="22"/>
                                        </p:tgtEl>
                                        <p:attrNameLst>
                                          <p:attrName>ppt_x</p:attrName>
                                        </p:attrNameLst>
                                      </p:cBhvr>
                                      <p:tavLst>
                                        <p:tav tm="0">
                                          <p:val>
                                            <p:strVal val="1+#ppt_w/2"/>
                                          </p:val>
                                        </p:tav>
                                        <p:tav tm="100000">
                                          <p:val>
                                            <p:strVal val="#ppt_x"/>
                                          </p:val>
                                        </p:tav>
                                      </p:tavLst>
                                    </p:anim>
                                    <p:anim calcmode="lin" valueType="num">
                                      <p:cBhvr additive="base">
                                        <p:cTn id="62" dur="7100" fill="hold"/>
                                        <p:tgtEl>
                                          <p:spTgt spid="22"/>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0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6400" fill="hold"/>
                                        <p:tgtEl>
                                          <p:spTgt spid="23"/>
                                        </p:tgtEl>
                                        <p:attrNameLst>
                                          <p:attrName>ppt_x</p:attrName>
                                        </p:attrNameLst>
                                      </p:cBhvr>
                                      <p:tavLst>
                                        <p:tav tm="0">
                                          <p:val>
                                            <p:strVal val="1+#ppt_w/2"/>
                                          </p:val>
                                        </p:tav>
                                        <p:tav tm="100000">
                                          <p:val>
                                            <p:strVal val="#ppt_x"/>
                                          </p:val>
                                        </p:tav>
                                      </p:tavLst>
                                    </p:anim>
                                    <p:anim calcmode="lin" valueType="num">
                                      <p:cBhvr additive="base">
                                        <p:cTn id="66" dur="6400" fill="hold"/>
                                        <p:tgtEl>
                                          <p:spTgt spid="2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600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9400" fill="hold"/>
                                        <p:tgtEl>
                                          <p:spTgt spid="26"/>
                                        </p:tgtEl>
                                        <p:attrNameLst>
                                          <p:attrName>ppt_x</p:attrName>
                                        </p:attrNameLst>
                                      </p:cBhvr>
                                      <p:tavLst>
                                        <p:tav tm="0">
                                          <p:val>
                                            <p:strVal val="1+#ppt_w/2"/>
                                          </p:val>
                                        </p:tav>
                                        <p:tav tm="100000">
                                          <p:val>
                                            <p:strVal val="#ppt_x"/>
                                          </p:val>
                                        </p:tav>
                                      </p:tavLst>
                                    </p:anim>
                                    <p:anim calcmode="lin" valueType="num">
                                      <p:cBhvr additive="base">
                                        <p:cTn id="70" dur="9400" fill="hold"/>
                                        <p:tgtEl>
                                          <p:spTgt spid="26"/>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950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400" fill="hold"/>
                                        <p:tgtEl>
                                          <p:spTgt spid="27"/>
                                        </p:tgtEl>
                                        <p:attrNameLst>
                                          <p:attrName>ppt_x</p:attrName>
                                        </p:attrNameLst>
                                      </p:cBhvr>
                                      <p:tavLst>
                                        <p:tav tm="0">
                                          <p:val>
                                            <p:strVal val="1+#ppt_w/2"/>
                                          </p:val>
                                        </p:tav>
                                        <p:tav tm="100000">
                                          <p:val>
                                            <p:strVal val="#ppt_x"/>
                                          </p:val>
                                        </p:tav>
                                      </p:tavLst>
                                    </p:anim>
                                    <p:anim calcmode="lin" valueType="num">
                                      <p:cBhvr additive="base">
                                        <p:cTn id="74" dur="5400" fill="hold"/>
                                        <p:tgtEl>
                                          <p:spTgt spid="27"/>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750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6900" fill="hold"/>
                                        <p:tgtEl>
                                          <p:spTgt spid="28"/>
                                        </p:tgtEl>
                                        <p:attrNameLst>
                                          <p:attrName>ppt_x</p:attrName>
                                        </p:attrNameLst>
                                      </p:cBhvr>
                                      <p:tavLst>
                                        <p:tav tm="0">
                                          <p:val>
                                            <p:strVal val="1+#ppt_w/2"/>
                                          </p:val>
                                        </p:tav>
                                        <p:tav tm="100000">
                                          <p:val>
                                            <p:strVal val="#ppt_x"/>
                                          </p:val>
                                        </p:tav>
                                      </p:tavLst>
                                    </p:anim>
                                    <p:anim calcmode="lin" valueType="num">
                                      <p:cBhvr additive="base">
                                        <p:cTn id="78" dur="6900" fill="hold"/>
                                        <p:tgtEl>
                                          <p:spTgt spid="28"/>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1090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6100" fill="hold"/>
                                        <p:tgtEl>
                                          <p:spTgt spid="29"/>
                                        </p:tgtEl>
                                        <p:attrNameLst>
                                          <p:attrName>ppt_x</p:attrName>
                                        </p:attrNameLst>
                                      </p:cBhvr>
                                      <p:tavLst>
                                        <p:tav tm="0">
                                          <p:val>
                                            <p:strVal val="1+#ppt_w/2"/>
                                          </p:val>
                                        </p:tav>
                                        <p:tav tm="100000">
                                          <p:val>
                                            <p:strVal val="#ppt_x"/>
                                          </p:val>
                                        </p:tav>
                                      </p:tavLst>
                                    </p:anim>
                                    <p:anim calcmode="lin" valueType="num">
                                      <p:cBhvr additive="base">
                                        <p:cTn id="82" dur="6100" fill="hold"/>
                                        <p:tgtEl>
                                          <p:spTgt spid="29"/>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850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7100" fill="hold"/>
                                        <p:tgtEl>
                                          <p:spTgt spid="30"/>
                                        </p:tgtEl>
                                        <p:attrNameLst>
                                          <p:attrName>ppt_x</p:attrName>
                                        </p:attrNameLst>
                                      </p:cBhvr>
                                      <p:tavLst>
                                        <p:tav tm="0">
                                          <p:val>
                                            <p:strVal val="1+#ppt_w/2"/>
                                          </p:val>
                                        </p:tav>
                                        <p:tav tm="100000">
                                          <p:val>
                                            <p:strVal val="#ppt_x"/>
                                          </p:val>
                                        </p:tav>
                                      </p:tavLst>
                                    </p:anim>
                                    <p:anim calcmode="lin" valueType="num">
                                      <p:cBhvr additive="base">
                                        <p:cTn id="86" dur="71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P spid="7" grpId="0" uiExpand="1" animBg="1"/>
      <p:bldP spid="11" grpId="0" uiExpand="1" animBg="1"/>
      <p:bldP spid="12" grpId="0" uiExpand="1" animBg="1"/>
      <p:bldP spid="13" grpId="0" uiExpand="1" animBg="1"/>
      <p:bldP spid="14" grpId="0" uiExpand="1" animBg="1"/>
      <p:bldP spid="15" grpId="0" uiExpand="1" animBg="1"/>
      <p:bldP spid="21" grpId="0" animBg="1"/>
      <p:bldP spid="22" grpId="0" animBg="1"/>
      <p:bldP spid="23" grpId="0" animBg="1"/>
      <p:bldP spid="26" grpId="0" animBg="1"/>
      <p:bldP spid="27" grpId="0" animBg="1"/>
      <p:bldP spid="28" grpId="0" animBg="1"/>
      <p:bldP spid="29" grpId="0" animBg="1"/>
      <p:bldP spid="3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2">
            <a:extLst>
              <a:ext uri="{FF2B5EF4-FFF2-40B4-BE49-F238E27FC236}">
                <a16:creationId xmlns:a16="http://schemas.microsoft.com/office/drawing/2014/main" id="{BF38E3D7-6B6C-4D05-8BF6-A809432912D4}"/>
              </a:ext>
            </a:extLst>
          </p:cNvPr>
          <p:cNvSpPr>
            <a:spLocks noGrp="1"/>
          </p:cNvSpPr>
          <p:nvPr>
            <p:ph type="title"/>
          </p:nvPr>
        </p:nvSpPr>
        <p:spPr>
          <a:xfrm>
            <a:off x="719999" y="288000"/>
            <a:ext cx="6624000" cy="504000"/>
          </a:xfrm>
        </p:spPr>
        <p:txBody>
          <a:bodyPr/>
          <a:lstStyle/>
          <a:p>
            <a:endParaRPr lang="en-US"/>
          </a:p>
        </p:txBody>
      </p:sp>
      <p:pic>
        <p:nvPicPr>
          <p:cNvPr id="5" name="Picture 4" descr="Wallpaper] Nitro Fun - Time Goes By : Monstercat">
            <a:extLst>
              <a:ext uri="{FF2B5EF4-FFF2-40B4-BE49-F238E27FC236}">
                <a16:creationId xmlns:a16="http://schemas.microsoft.com/office/drawing/2014/main" id="{F24AB2A1-9F92-42E2-8406-5C07E8943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29265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607668BF-B455-4B86-BA63-2F2D6AC535E1}"/>
              </a:ext>
            </a:extLst>
          </p:cNvPr>
          <p:cNvSpPr>
            <a:spLocks noGrp="1"/>
          </p:cNvSpPr>
          <p:nvPr>
            <p:ph type="title"/>
          </p:nvPr>
        </p:nvSpPr>
        <p:spPr>
          <a:xfrm>
            <a:off x="720000" y="288000"/>
            <a:ext cx="6623999" cy="503999"/>
          </a:xfrm>
        </p:spPr>
        <p:txBody>
          <a:bodyPr/>
          <a:lstStyle/>
          <a:p>
            <a:r>
              <a:rPr lang="en-US" dirty="0"/>
              <a:t>Software Wears Down</a:t>
            </a:r>
          </a:p>
        </p:txBody>
      </p:sp>
      <p:sp>
        <p:nvSpPr>
          <p:cNvPr id="73" name="Content Placeholder 2">
            <a:extLst>
              <a:ext uri="{FF2B5EF4-FFF2-40B4-BE49-F238E27FC236}">
                <a16:creationId xmlns:a16="http://schemas.microsoft.com/office/drawing/2014/main" id="{20564CF4-5980-48C9-9AC7-D47EC81C462B}"/>
              </a:ext>
            </a:extLst>
          </p:cNvPr>
          <p:cNvSpPr>
            <a:spLocks noGrp="1"/>
          </p:cNvSpPr>
          <p:nvPr>
            <p:ph idx="1"/>
          </p:nvPr>
        </p:nvSpPr>
        <p:spPr>
          <a:xfrm>
            <a:off x="720000" y="900001"/>
            <a:ext cx="3744000" cy="3401999"/>
          </a:xfrm>
        </p:spPr>
        <p:txBody>
          <a:bodyPr/>
          <a:lstStyle/>
          <a:p>
            <a:endParaRPr lang="en-US"/>
          </a:p>
        </p:txBody>
      </p:sp>
      <p:sp>
        <p:nvSpPr>
          <p:cNvPr id="2" name="Footer Placeholder 1">
            <a:extLst>
              <a:ext uri="{FF2B5EF4-FFF2-40B4-BE49-F238E27FC236}">
                <a16:creationId xmlns:a16="http://schemas.microsoft.com/office/drawing/2014/main" id="{DB98A1CC-BDDB-43ED-B3C0-3721C8FF8404}"/>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8674" name="Picture 2" descr="Software slijt ook! Hoe dan?">
            <a:extLst>
              <a:ext uri="{FF2B5EF4-FFF2-40B4-BE49-F238E27FC236}">
                <a16:creationId xmlns:a16="http://schemas.microsoft.com/office/drawing/2014/main" id="{912F9292-322E-4650-9B3F-98F3EFF746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26127" y="810001"/>
            <a:ext cx="2335745" cy="3510000"/>
          </a:xfrm>
          <a:prstGeom prst="rect">
            <a:avLst/>
          </a:prstGeom>
          <a:solidFill>
            <a:srgbClr val="FFFFFF"/>
          </a:solidFill>
        </p:spPr>
      </p:pic>
      <p:pic>
        <p:nvPicPr>
          <p:cNvPr id="28676" name="Picture 4" descr="De Fax Machine is veel ouder dan je denkt">
            <a:extLst>
              <a:ext uri="{FF2B5EF4-FFF2-40B4-BE49-F238E27FC236}">
                <a16:creationId xmlns:a16="http://schemas.microsoft.com/office/drawing/2014/main" id="{C8E4ED38-8F95-43FD-A432-5E83EA72C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07" y="3318386"/>
            <a:ext cx="1732714" cy="1316294"/>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80s Fashion Icons">
            <a:extLst>
              <a:ext uri="{FF2B5EF4-FFF2-40B4-BE49-F238E27FC236}">
                <a16:creationId xmlns:a16="http://schemas.microsoft.com/office/drawing/2014/main" id="{4019B7AC-B900-44BD-B61D-23DADF858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7141" y="2516903"/>
            <a:ext cx="2849716" cy="1602965"/>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Nobo Overhead Projector Quantum 2511">
            <a:extLst>
              <a:ext uri="{FF2B5EF4-FFF2-40B4-BE49-F238E27FC236}">
                <a16:creationId xmlns:a16="http://schemas.microsoft.com/office/drawing/2014/main" id="{00435E42-8D21-4971-9FA4-19CC42448B6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8824" y="2451550"/>
            <a:ext cx="1391264" cy="1043448"/>
          </a:xfrm>
          <a:prstGeom prst="rect">
            <a:avLst/>
          </a:prstGeom>
          <a:noFill/>
          <a:extLst>
            <a:ext uri="{909E8E84-426E-40DD-AFC4-6F175D3DCCD1}">
              <a14:hiddenFill xmlns:a14="http://schemas.microsoft.com/office/drawing/2010/main">
                <a:solidFill>
                  <a:srgbClr val="FFFFFF"/>
                </a:solidFill>
              </a14:hiddenFill>
            </a:ext>
          </a:extLst>
        </p:spPr>
      </p:pic>
      <p:pic>
        <p:nvPicPr>
          <p:cNvPr id="28682" name="Picture 10" descr="Encyclopedia Britannica is turning 250: A history of the handy guide to the  world's accumulated knowledge - CBS News">
            <a:extLst>
              <a:ext uri="{FF2B5EF4-FFF2-40B4-BE49-F238E27FC236}">
                <a16:creationId xmlns:a16="http://schemas.microsoft.com/office/drawing/2014/main" id="{7B08DA41-143C-4285-B1FF-219A405873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107" y="942650"/>
            <a:ext cx="2792859" cy="1466251"/>
          </a:xfrm>
          <a:prstGeom prst="rect">
            <a:avLst/>
          </a:prstGeom>
          <a:noFill/>
          <a:extLst>
            <a:ext uri="{909E8E84-426E-40DD-AFC4-6F175D3DCCD1}">
              <a14:hiddenFill xmlns:a14="http://schemas.microsoft.com/office/drawing/2010/main">
                <a:solidFill>
                  <a:srgbClr val="FFFFFF"/>
                </a:solidFill>
              </a14:hiddenFill>
            </a:ext>
          </a:extLst>
        </p:spPr>
      </p:pic>
      <p:pic>
        <p:nvPicPr>
          <p:cNvPr id="28684" name="Picture 12" descr="Sony CDX-454RF 10-disc Add-on FM CD Changer at Crutchfield">
            <a:extLst>
              <a:ext uri="{FF2B5EF4-FFF2-40B4-BE49-F238E27FC236}">
                <a16:creationId xmlns:a16="http://schemas.microsoft.com/office/drawing/2014/main" id="{9379BEF5-6E9E-4546-AE1C-EA0A8FD93F5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37452" y="1429055"/>
            <a:ext cx="1607155" cy="979846"/>
          </a:xfrm>
          <a:prstGeom prst="rect">
            <a:avLst/>
          </a:prstGeom>
          <a:noFill/>
          <a:extLst>
            <a:ext uri="{909E8E84-426E-40DD-AFC4-6F175D3DCCD1}">
              <a14:hiddenFill xmlns:a14="http://schemas.microsoft.com/office/drawing/2010/main">
                <a:solidFill>
                  <a:srgbClr val="FFFFFF"/>
                </a:solidFill>
              </a14:hiddenFill>
            </a:ext>
          </a:extLst>
        </p:spPr>
      </p:pic>
      <p:pic>
        <p:nvPicPr>
          <p:cNvPr id="28686" name="Picture 14" descr="The hourglass: serving the news, serving the reader - Poynter">
            <a:extLst>
              <a:ext uri="{FF2B5EF4-FFF2-40B4-BE49-F238E27FC236}">
                <a16:creationId xmlns:a16="http://schemas.microsoft.com/office/drawing/2014/main" id="{31399AA6-A3AB-40EE-9811-E1D110FAF6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6757"/>
          <a:stretch/>
        </p:blipFill>
        <p:spPr bwMode="auto">
          <a:xfrm>
            <a:off x="7919884" y="3104995"/>
            <a:ext cx="1132707" cy="17430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3FEC9647-B629-4FFE-9318-D62650F4F76B}"/>
              </a:ext>
            </a:extLst>
          </p:cNvPr>
          <p:cNvSpPr>
            <a:spLocks noGrp="1"/>
          </p:cNvSpPr>
          <p:nvPr>
            <p:ph type="sldNum" sz="quarter" idx="12"/>
          </p:nvPr>
        </p:nvSpPr>
        <p:spPr/>
        <p:txBody>
          <a:bodyPr/>
          <a:lstStyle/>
          <a:p>
            <a:fld id="{14F1411D-0280-154F-AEAC-4C20B7AA46B2}" type="slidenum">
              <a:rPr lang="nl-NL" smtClean="0"/>
              <a:t>45</a:t>
            </a:fld>
            <a:endParaRPr lang="nl-NL"/>
          </a:p>
        </p:txBody>
      </p:sp>
    </p:spTree>
    <p:extLst>
      <p:ext uri="{BB962C8B-B14F-4D97-AF65-F5344CB8AC3E}">
        <p14:creationId xmlns:p14="http://schemas.microsoft.com/office/powerpoint/2010/main" val="4294966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653A-59B9-47C9-ADB8-9CA7A2942D29}"/>
              </a:ext>
            </a:extLst>
          </p:cNvPr>
          <p:cNvSpPr>
            <a:spLocks noGrp="1"/>
          </p:cNvSpPr>
          <p:nvPr>
            <p:ph type="title"/>
          </p:nvPr>
        </p:nvSpPr>
        <p:spPr/>
        <p:txBody>
          <a:bodyPr>
            <a:normAutofit/>
          </a:bodyPr>
          <a:lstStyle/>
          <a:p>
            <a:r>
              <a:rPr lang="en-US" dirty="0"/>
              <a:t>Life Cycle Management – Technical Maintenance</a:t>
            </a:r>
            <a:endParaRPr lang="en-NL" dirty="0"/>
          </a:p>
        </p:txBody>
      </p:sp>
      <p:sp>
        <p:nvSpPr>
          <p:cNvPr id="11" name="Content Placeholder 10">
            <a:extLst>
              <a:ext uri="{FF2B5EF4-FFF2-40B4-BE49-F238E27FC236}">
                <a16:creationId xmlns:a16="http://schemas.microsoft.com/office/drawing/2014/main" id="{72CB14F7-7DFD-4200-BD83-829F301CE8DE}"/>
              </a:ext>
            </a:extLst>
          </p:cNvPr>
          <p:cNvSpPr>
            <a:spLocks noGrp="1"/>
          </p:cNvSpPr>
          <p:nvPr>
            <p:ph idx="1"/>
          </p:nvPr>
        </p:nvSpPr>
        <p:spPr/>
        <p:txBody>
          <a:bodyPr/>
          <a:lstStyle/>
          <a:p>
            <a:r>
              <a:rPr lang="en-US" dirty="0"/>
              <a:t>Ensure the up-date-ness of</a:t>
            </a:r>
            <a:br>
              <a:rPr lang="en-US" dirty="0"/>
            </a:br>
            <a:r>
              <a:rPr lang="en-US" dirty="0"/>
              <a:t>the application and all its dependencies</a:t>
            </a:r>
          </a:p>
        </p:txBody>
      </p:sp>
      <p:sp>
        <p:nvSpPr>
          <p:cNvPr id="7" name="Footer Placeholder 6">
            <a:extLst>
              <a:ext uri="{FF2B5EF4-FFF2-40B4-BE49-F238E27FC236}">
                <a16:creationId xmlns:a16="http://schemas.microsoft.com/office/drawing/2014/main" id="{BCF6DF6A-074D-4438-84F4-D8011AFFAC42}"/>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Picture 4" descr="Technical maintenance - Technical maintenance by Atalian Thaïland">
            <a:extLst>
              <a:ext uri="{FF2B5EF4-FFF2-40B4-BE49-F238E27FC236}">
                <a16:creationId xmlns:a16="http://schemas.microsoft.com/office/drawing/2014/main" id="{795B268C-E8B9-4A97-8FEC-B404E2F00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1073"/>
          <a:stretch/>
        </p:blipFill>
        <p:spPr bwMode="auto">
          <a:xfrm>
            <a:off x="3952567" y="2912682"/>
            <a:ext cx="5154561" cy="1978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2AB8E7-705C-4117-A9D0-2FB3766A5BBF}"/>
              </a:ext>
            </a:extLst>
          </p:cNvPr>
          <p:cNvSpPr txBox="1"/>
          <p:nvPr/>
        </p:nvSpPr>
        <p:spPr>
          <a:xfrm>
            <a:off x="5263545" y="740915"/>
            <a:ext cx="3677289" cy="615553"/>
          </a:xfrm>
          <a:prstGeom prst="rect">
            <a:avLst/>
          </a:prstGeom>
          <a:noFill/>
        </p:spPr>
        <p:txBody>
          <a:bodyPr wrap="none" lIns="0" tIns="0" rIns="0" bIns="0" rtlCol="0">
            <a:spAutoFit/>
          </a:bodyPr>
          <a:lstStyle/>
          <a:p>
            <a:r>
              <a:rPr lang="en-US" sz="4000" b="1" dirty="0">
                <a:solidFill>
                  <a:schemeClr val="accent4">
                    <a:lumMod val="40000"/>
                    <a:lumOff val="60000"/>
                  </a:schemeClr>
                </a:solidFill>
              </a:rPr>
              <a:t>P</a:t>
            </a:r>
            <a:r>
              <a:rPr lang="en-US" sz="4000" dirty="0">
                <a:solidFill>
                  <a:schemeClr val="accent4">
                    <a:lumMod val="40000"/>
                    <a:lumOff val="60000"/>
                  </a:schemeClr>
                </a:solidFill>
              </a:rPr>
              <a:t>eriodic </a:t>
            </a:r>
            <a:r>
              <a:rPr lang="en-US" sz="4000" b="1" dirty="0">
                <a:solidFill>
                  <a:schemeClr val="accent4">
                    <a:lumMod val="40000"/>
                    <a:lumOff val="60000"/>
                  </a:schemeClr>
                </a:solidFill>
              </a:rPr>
              <a:t>R</a:t>
            </a:r>
            <a:r>
              <a:rPr lang="en-US" sz="4000" dirty="0">
                <a:solidFill>
                  <a:schemeClr val="accent4">
                    <a:lumMod val="40000"/>
                    <a:lumOff val="60000"/>
                  </a:schemeClr>
                </a:solidFill>
              </a:rPr>
              <a:t>eview</a:t>
            </a:r>
          </a:p>
        </p:txBody>
      </p:sp>
      <p:sp>
        <p:nvSpPr>
          <p:cNvPr id="3" name="Slide Number Placeholder 2">
            <a:extLst>
              <a:ext uri="{FF2B5EF4-FFF2-40B4-BE49-F238E27FC236}">
                <a16:creationId xmlns:a16="http://schemas.microsoft.com/office/drawing/2014/main" id="{ECEC8766-688E-4661-8DDC-D8D30BCBE78B}"/>
              </a:ext>
            </a:extLst>
          </p:cNvPr>
          <p:cNvSpPr>
            <a:spLocks noGrp="1"/>
          </p:cNvSpPr>
          <p:nvPr>
            <p:ph type="sldNum" sz="quarter" idx="12"/>
          </p:nvPr>
        </p:nvSpPr>
        <p:spPr/>
        <p:txBody>
          <a:bodyPr/>
          <a:lstStyle/>
          <a:p>
            <a:fld id="{14F1411D-0280-154F-AEAC-4C20B7AA46B2}" type="slidenum">
              <a:rPr lang="nl-NL" smtClean="0"/>
              <a:t>46</a:t>
            </a:fld>
            <a:endParaRPr lang="nl-NL"/>
          </a:p>
        </p:txBody>
      </p:sp>
    </p:spTree>
    <p:extLst>
      <p:ext uri="{BB962C8B-B14F-4D97-AF65-F5344CB8AC3E}">
        <p14:creationId xmlns:p14="http://schemas.microsoft.com/office/powerpoint/2010/main" val="3457188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653A-59B9-47C9-ADB8-9CA7A2942D29}"/>
              </a:ext>
            </a:extLst>
          </p:cNvPr>
          <p:cNvSpPr>
            <a:spLocks noGrp="1"/>
          </p:cNvSpPr>
          <p:nvPr>
            <p:ph type="title"/>
          </p:nvPr>
        </p:nvSpPr>
        <p:spPr/>
        <p:txBody>
          <a:bodyPr>
            <a:normAutofit/>
          </a:bodyPr>
          <a:lstStyle/>
          <a:p>
            <a:r>
              <a:rPr lang="en-US" dirty="0"/>
              <a:t>Life Cycle Management – Technical Maintenance</a:t>
            </a:r>
            <a:endParaRPr lang="en-NL" dirty="0"/>
          </a:p>
        </p:txBody>
      </p:sp>
      <p:sp>
        <p:nvSpPr>
          <p:cNvPr id="3" name="Content Placeholder 2">
            <a:extLst>
              <a:ext uri="{FF2B5EF4-FFF2-40B4-BE49-F238E27FC236}">
                <a16:creationId xmlns:a16="http://schemas.microsoft.com/office/drawing/2014/main" id="{79D6A32D-4A08-48E3-909B-58195EF23E99}"/>
              </a:ext>
            </a:extLst>
          </p:cNvPr>
          <p:cNvSpPr>
            <a:spLocks noGrp="1"/>
          </p:cNvSpPr>
          <p:nvPr>
            <p:ph idx="1"/>
          </p:nvPr>
        </p:nvSpPr>
        <p:spPr>
          <a:xfrm>
            <a:off x="720003" y="1153053"/>
            <a:ext cx="6623999" cy="3667307"/>
          </a:xfrm>
        </p:spPr>
        <p:txBody>
          <a:bodyPr>
            <a:noAutofit/>
          </a:bodyPr>
          <a:lstStyle/>
          <a:p>
            <a:pPr>
              <a:lnSpc>
                <a:spcPct val="130000"/>
              </a:lnSpc>
            </a:pPr>
            <a:r>
              <a:rPr lang="en-US" sz="1200" dirty="0"/>
              <a:t>A CEV vulnerability (CVE database https://www.cvedetails.com/)
Release (or patch) of 3rd party library/framework
New or deprecated (feature in) PaaS Service
Custom pricing in used or unused service
New specification from the business
New non-functional requirement
Incident/bug – functional or non-functional
Technical debt assessment
New version of platform component: </a:t>
            </a:r>
          </a:p>
          <a:p>
            <a:pPr lvl="1">
              <a:lnSpc>
                <a:spcPct val="130000"/>
              </a:lnSpc>
            </a:pPr>
            <a:r>
              <a:rPr lang="en-US" sz="1200" dirty="0"/>
              <a:t>e.g. Docker, Kubernetes, Java, Node</a:t>
            </a:r>
          </a:p>
          <a:p>
            <a:pPr>
              <a:lnSpc>
                <a:spcPct val="130000"/>
              </a:lnSpc>
            </a:pPr>
            <a:r>
              <a:rPr lang="en-US" sz="1200" dirty="0"/>
              <a:t>New/custom architecture </a:t>
            </a:r>
            <a:br>
              <a:rPr lang="en-US" sz="1200" dirty="0"/>
            </a:br>
            <a:r>
              <a:rPr lang="en-US" sz="1200" dirty="0"/>
              <a:t>choice/guideline
New/custom coding standard
New tool, new version of tool
Law &amp; Regulation, Ethical Insights
</a:t>
            </a:r>
            <a:r>
              <a:rPr lang="en-US" sz="1200" b="1" dirty="0"/>
              <a:t>Mere Progression of Time</a:t>
            </a:r>
            <a:endParaRPr lang="en-NL" sz="1200" b="1" dirty="0"/>
          </a:p>
        </p:txBody>
      </p:sp>
      <p:sp>
        <p:nvSpPr>
          <p:cNvPr id="5" name="Text Placeholder 4">
            <a:extLst>
              <a:ext uri="{FF2B5EF4-FFF2-40B4-BE49-F238E27FC236}">
                <a16:creationId xmlns:a16="http://schemas.microsoft.com/office/drawing/2014/main" id="{E46B4592-7B9C-4C15-A5ED-8AC6B52252C3}"/>
              </a:ext>
            </a:extLst>
          </p:cNvPr>
          <p:cNvSpPr>
            <a:spLocks noGrp="1"/>
          </p:cNvSpPr>
          <p:nvPr>
            <p:ph type="body" idx="13"/>
          </p:nvPr>
        </p:nvSpPr>
        <p:spPr>
          <a:xfrm>
            <a:off x="719998" y="936000"/>
            <a:ext cx="7104021" cy="288000"/>
          </a:xfrm>
        </p:spPr>
        <p:txBody>
          <a:bodyPr/>
          <a:lstStyle/>
          <a:p>
            <a:r>
              <a:rPr lang="nl-NL" dirty="0"/>
              <a:t>Triggers for </a:t>
            </a:r>
            <a:r>
              <a:rPr lang="nl-NL" dirty="0" err="1"/>
              <a:t>technical</a:t>
            </a:r>
            <a:r>
              <a:rPr lang="nl-NL" dirty="0"/>
              <a:t> change – </a:t>
            </a:r>
            <a:r>
              <a:rPr lang="nl-NL" dirty="0" err="1"/>
              <a:t>proactively</a:t>
            </a:r>
            <a:r>
              <a:rPr lang="nl-NL" dirty="0"/>
              <a:t> </a:t>
            </a:r>
            <a:r>
              <a:rPr lang="nl-NL" dirty="0" err="1"/>
              <a:t>monitored</a:t>
            </a:r>
            <a:r>
              <a:rPr lang="nl-NL" dirty="0"/>
              <a:t> </a:t>
            </a:r>
            <a:r>
              <a:rPr lang="nl-NL" dirty="0" err="1"/>
              <a:t>by</a:t>
            </a:r>
            <a:r>
              <a:rPr lang="nl-NL" dirty="0"/>
              <a:t> </a:t>
            </a:r>
            <a:r>
              <a:rPr lang="nl-NL" dirty="0" err="1"/>
              <a:t>the</a:t>
            </a:r>
            <a:r>
              <a:rPr lang="nl-NL" dirty="0"/>
              <a:t> </a:t>
            </a:r>
            <a:r>
              <a:rPr lang="nl-NL" dirty="0" err="1"/>
              <a:t>DevOps</a:t>
            </a:r>
            <a:r>
              <a:rPr lang="nl-NL" dirty="0"/>
              <a:t> Team</a:t>
            </a:r>
            <a:endParaRPr lang="en-US" dirty="0"/>
          </a:p>
        </p:txBody>
      </p:sp>
      <p:pic>
        <p:nvPicPr>
          <p:cNvPr id="6" name="Picture 4" descr="Technical maintenance - Technical maintenance by Atalian Thaïland">
            <a:extLst>
              <a:ext uri="{FF2B5EF4-FFF2-40B4-BE49-F238E27FC236}">
                <a16:creationId xmlns:a16="http://schemas.microsoft.com/office/drawing/2014/main" id="{795B268C-E8B9-4A97-8FEC-B404E2F00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1073"/>
          <a:stretch/>
        </p:blipFill>
        <p:spPr bwMode="auto">
          <a:xfrm>
            <a:off x="3952567" y="2912682"/>
            <a:ext cx="5154561" cy="197862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BCF6DF6A-074D-4438-84F4-D8011AFFAC42}"/>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4" name="TextBox 3">
            <a:extLst>
              <a:ext uri="{FF2B5EF4-FFF2-40B4-BE49-F238E27FC236}">
                <a16:creationId xmlns:a16="http://schemas.microsoft.com/office/drawing/2014/main" id="{2D2AB8E7-705C-4117-A9D0-2FB3766A5BBF}"/>
              </a:ext>
            </a:extLst>
          </p:cNvPr>
          <p:cNvSpPr txBox="1"/>
          <p:nvPr/>
        </p:nvSpPr>
        <p:spPr>
          <a:xfrm>
            <a:off x="5263545" y="1522846"/>
            <a:ext cx="3677289" cy="615553"/>
          </a:xfrm>
          <a:prstGeom prst="rect">
            <a:avLst/>
          </a:prstGeom>
          <a:noFill/>
        </p:spPr>
        <p:txBody>
          <a:bodyPr wrap="none" lIns="0" tIns="0" rIns="0" bIns="0" rtlCol="0">
            <a:spAutoFit/>
          </a:bodyPr>
          <a:lstStyle/>
          <a:p>
            <a:r>
              <a:rPr lang="en-US" sz="4000" dirty="0">
                <a:solidFill>
                  <a:schemeClr val="accent4">
                    <a:lumMod val="40000"/>
                    <a:lumOff val="60000"/>
                  </a:schemeClr>
                </a:solidFill>
              </a:rPr>
              <a:t>Periodic Review</a:t>
            </a:r>
          </a:p>
        </p:txBody>
      </p:sp>
      <p:sp>
        <p:nvSpPr>
          <p:cNvPr id="8" name="Slide Number Placeholder 7">
            <a:extLst>
              <a:ext uri="{FF2B5EF4-FFF2-40B4-BE49-F238E27FC236}">
                <a16:creationId xmlns:a16="http://schemas.microsoft.com/office/drawing/2014/main" id="{6B909C29-E224-431F-9A41-5312A9830114}"/>
              </a:ext>
            </a:extLst>
          </p:cNvPr>
          <p:cNvSpPr>
            <a:spLocks noGrp="1"/>
          </p:cNvSpPr>
          <p:nvPr>
            <p:ph type="sldNum" sz="quarter" idx="12"/>
          </p:nvPr>
        </p:nvSpPr>
        <p:spPr/>
        <p:txBody>
          <a:bodyPr/>
          <a:lstStyle/>
          <a:p>
            <a:fld id="{14F1411D-0280-154F-AEAC-4C20B7AA46B2}" type="slidenum">
              <a:rPr lang="nl-NL" smtClean="0"/>
              <a:t>47</a:t>
            </a:fld>
            <a:endParaRPr lang="nl-NL"/>
          </a:p>
        </p:txBody>
      </p:sp>
    </p:spTree>
    <p:extLst>
      <p:ext uri="{BB962C8B-B14F-4D97-AF65-F5344CB8AC3E}">
        <p14:creationId xmlns:p14="http://schemas.microsoft.com/office/powerpoint/2010/main" val="328232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F606-B0C6-47E1-9427-1A8CA9113DAE}"/>
              </a:ext>
            </a:extLst>
          </p:cNvPr>
          <p:cNvSpPr>
            <a:spLocks noGrp="1"/>
          </p:cNvSpPr>
          <p:nvPr>
            <p:ph type="title"/>
          </p:nvPr>
        </p:nvSpPr>
        <p:spPr>
          <a:xfrm>
            <a:off x="720000" y="288000"/>
            <a:ext cx="6623999" cy="503999"/>
          </a:xfrm>
        </p:spPr>
        <p:txBody>
          <a:bodyPr anchor="ctr">
            <a:normAutofit/>
          </a:bodyPr>
          <a:lstStyle/>
          <a:p>
            <a:r>
              <a:rPr lang="en-US" dirty="0"/>
              <a:t>Automation</a:t>
            </a:r>
          </a:p>
        </p:txBody>
      </p:sp>
      <p:sp>
        <p:nvSpPr>
          <p:cNvPr id="73" name="Content Placeholder 2">
            <a:extLst>
              <a:ext uri="{FF2B5EF4-FFF2-40B4-BE49-F238E27FC236}">
                <a16:creationId xmlns:a16="http://schemas.microsoft.com/office/drawing/2014/main" id="{B55309AB-8662-4FA6-8475-B529A8C2F692}"/>
              </a:ext>
            </a:extLst>
          </p:cNvPr>
          <p:cNvSpPr>
            <a:spLocks noGrp="1"/>
          </p:cNvSpPr>
          <p:nvPr>
            <p:ph idx="1"/>
          </p:nvPr>
        </p:nvSpPr>
        <p:spPr>
          <a:xfrm>
            <a:off x="720000" y="900001"/>
            <a:ext cx="3744000" cy="3401999"/>
          </a:xfrm>
        </p:spPr>
        <p:txBody>
          <a:bodyPr/>
          <a:lstStyle/>
          <a:p>
            <a:r>
              <a:rPr lang="en-US" dirty="0"/>
              <a:t>Facilitate team members</a:t>
            </a:r>
          </a:p>
          <a:p>
            <a:r>
              <a:rPr lang="en-US" dirty="0"/>
              <a:t>Reduce risk through frequent and small steps</a:t>
            </a:r>
          </a:p>
          <a:p>
            <a:r>
              <a:rPr lang="en-US" dirty="0"/>
              <a:t>Increase productivity of (scarce) resources</a:t>
            </a:r>
          </a:p>
          <a:p>
            <a:r>
              <a:rPr lang="en-US" dirty="0"/>
              <a:t>Reduce errors, increase quality</a:t>
            </a:r>
          </a:p>
          <a:p>
            <a:r>
              <a:rPr lang="en-US" dirty="0"/>
              <a:t>Increase speed of process step execution</a:t>
            </a:r>
          </a:p>
          <a:p>
            <a:r>
              <a:rPr lang="en-US" dirty="0"/>
              <a:t>Increase reaction speed (quicker value)</a:t>
            </a:r>
          </a:p>
          <a:p>
            <a:r>
              <a:rPr lang="en-US" dirty="0"/>
              <a:t>Make things actually happen</a:t>
            </a:r>
          </a:p>
          <a:p>
            <a:r>
              <a:rPr lang="en-US" dirty="0"/>
              <a:t>Scale up</a:t>
            </a:r>
          </a:p>
          <a:p>
            <a:r>
              <a:rPr lang="en-US" dirty="0"/>
              <a:t>Reduce costs</a:t>
            </a:r>
          </a:p>
        </p:txBody>
      </p:sp>
      <p:sp>
        <p:nvSpPr>
          <p:cNvPr id="4" name="Footer Placeholder 3">
            <a:extLst>
              <a:ext uri="{FF2B5EF4-FFF2-40B4-BE49-F238E27FC236}">
                <a16:creationId xmlns:a16="http://schemas.microsoft.com/office/drawing/2014/main" id="{FB66D4B4-F839-4FEB-8769-8941B0778986}"/>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5" name="Slide Number Placeholder 4">
            <a:extLst>
              <a:ext uri="{FF2B5EF4-FFF2-40B4-BE49-F238E27FC236}">
                <a16:creationId xmlns:a16="http://schemas.microsoft.com/office/drawing/2014/main" id="{6DDEE8EE-6867-4E29-BF7F-A02CA08B92ED}"/>
              </a:ext>
            </a:extLst>
          </p:cNvPr>
          <p:cNvSpPr>
            <a:spLocks noGrp="1"/>
          </p:cNvSpPr>
          <p:nvPr>
            <p:ph type="sldNum" sz="quarter" idx="12"/>
          </p:nvPr>
        </p:nvSpPr>
        <p:spPr>
          <a:xfrm>
            <a:off x="8280000" y="5004000"/>
            <a:ext cx="144000" cy="108000"/>
          </a:xfrm>
        </p:spPr>
        <p:txBody>
          <a:bodyPr anchor="t">
            <a:normAutofit/>
          </a:bodyPr>
          <a:lstStyle/>
          <a:p>
            <a:pPr>
              <a:spcAft>
                <a:spcPts val="600"/>
              </a:spcAft>
            </a:pPr>
            <a:fld id="{14F1411D-0280-154F-AEAC-4C20B7AA46B2}" type="slidenum">
              <a:rPr lang="nl-NL" smtClean="0"/>
              <a:pPr>
                <a:spcAft>
                  <a:spcPts val="600"/>
                </a:spcAft>
              </a:pPr>
              <a:t>48</a:t>
            </a:fld>
            <a:endParaRPr lang="nl-NL"/>
          </a:p>
        </p:txBody>
      </p:sp>
      <p:pic>
        <p:nvPicPr>
          <p:cNvPr id="6148" name="Picture 4" descr="4 automation issues to watch in 2021 | The Enterprisers Project">
            <a:extLst>
              <a:ext uri="{FF2B5EF4-FFF2-40B4-BE49-F238E27FC236}">
                <a16:creationId xmlns:a16="http://schemas.microsoft.com/office/drawing/2014/main" id="{73D83B73-E66F-4E22-A19F-A4EE23196F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293751"/>
            <a:ext cx="4500000" cy="2542499"/>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F3B1A2F-305F-4BD9-9DE4-0F64C90CADB8}"/>
              </a:ext>
            </a:extLst>
          </p:cNvPr>
          <p:cNvSpPr txBox="1"/>
          <p:nvPr/>
        </p:nvSpPr>
        <p:spPr>
          <a:xfrm>
            <a:off x="4671622" y="3855590"/>
            <a:ext cx="4472378" cy="153888"/>
          </a:xfrm>
          <a:prstGeom prst="rect">
            <a:avLst/>
          </a:prstGeom>
          <a:noFill/>
        </p:spPr>
        <p:txBody>
          <a:bodyPr wrap="none" lIns="0" tIns="0" rIns="0" bIns="0" rtlCol="0">
            <a:spAutoFit/>
          </a:bodyPr>
          <a:lstStyle/>
          <a:p>
            <a:r>
              <a:rPr lang="en-US" sz="1000" i="1" dirty="0"/>
              <a:t>source: https://enterprisersproject.com/article/2021/1/automation-4-trends-2021</a:t>
            </a:r>
          </a:p>
        </p:txBody>
      </p:sp>
      <p:sp>
        <p:nvSpPr>
          <p:cNvPr id="7" name="TextBox 6">
            <a:extLst>
              <a:ext uri="{FF2B5EF4-FFF2-40B4-BE49-F238E27FC236}">
                <a16:creationId xmlns:a16="http://schemas.microsoft.com/office/drawing/2014/main" id="{7AF2BCC9-0FDF-4908-8776-7677F0E7AE8E}"/>
              </a:ext>
            </a:extLst>
          </p:cNvPr>
          <p:cNvSpPr txBox="1"/>
          <p:nvPr/>
        </p:nvSpPr>
        <p:spPr>
          <a:xfrm>
            <a:off x="9340140" y="4674305"/>
            <a:ext cx="807913" cy="200055"/>
          </a:xfrm>
          <a:prstGeom prst="rect">
            <a:avLst/>
          </a:prstGeom>
          <a:noFill/>
        </p:spPr>
        <p:txBody>
          <a:bodyPr wrap="none" lIns="0" tIns="0" rIns="0" bIns="0" rtlCol="0">
            <a:spAutoFit/>
          </a:bodyPr>
          <a:lstStyle/>
          <a:p>
            <a:r>
              <a:rPr lang="en-US" sz="1300" dirty="0"/>
              <a:t>unit testing</a:t>
            </a:r>
          </a:p>
        </p:txBody>
      </p:sp>
      <p:sp>
        <p:nvSpPr>
          <p:cNvPr id="11" name="TextBox 10">
            <a:extLst>
              <a:ext uri="{FF2B5EF4-FFF2-40B4-BE49-F238E27FC236}">
                <a16:creationId xmlns:a16="http://schemas.microsoft.com/office/drawing/2014/main" id="{49C8262D-0C31-4691-BA6E-2A04D055A5F9}"/>
              </a:ext>
            </a:extLst>
          </p:cNvPr>
          <p:cNvSpPr txBox="1"/>
          <p:nvPr/>
        </p:nvSpPr>
        <p:spPr>
          <a:xfrm>
            <a:off x="9340140" y="4484410"/>
            <a:ext cx="1030731" cy="200055"/>
          </a:xfrm>
          <a:prstGeom prst="rect">
            <a:avLst/>
          </a:prstGeom>
          <a:noFill/>
        </p:spPr>
        <p:txBody>
          <a:bodyPr wrap="none" lIns="0" tIns="0" rIns="0" bIns="0" rtlCol="0">
            <a:spAutoFit/>
          </a:bodyPr>
          <a:lstStyle/>
          <a:p>
            <a:r>
              <a:rPr lang="en-US" sz="1300" dirty="0"/>
              <a:t>software build</a:t>
            </a:r>
          </a:p>
        </p:txBody>
      </p:sp>
      <p:sp>
        <p:nvSpPr>
          <p:cNvPr id="12" name="TextBox 11">
            <a:extLst>
              <a:ext uri="{FF2B5EF4-FFF2-40B4-BE49-F238E27FC236}">
                <a16:creationId xmlns:a16="http://schemas.microsoft.com/office/drawing/2014/main" id="{A8129569-B1D3-496F-818F-77F2801ED3D6}"/>
              </a:ext>
            </a:extLst>
          </p:cNvPr>
          <p:cNvSpPr txBox="1"/>
          <p:nvPr/>
        </p:nvSpPr>
        <p:spPr>
          <a:xfrm>
            <a:off x="9340140" y="4684465"/>
            <a:ext cx="1410643" cy="200055"/>
          </a:xfrm>
          <a:prstGeom prst="rect">
            <a:avLst/>
          </a:prstGeom>
          <a:noFill/>
        </p:spPr>
        <p:txBody>
          <a:bodyPr wrap="none" lIns="0" tIns="0" rIns="0" bIns="0" rtlCol="0">
            <a:spAutoFit/>
          </a:bodyPr>
          <a:lstStyle/>
          <a:p>
            <a:r>
              <a:rPr lang="en-US" sz="1300" dirty="0"/>
              <a:t>code analysis (QA)</a:t>
            </a:r>
          </a:p>
        </p:txBody>
      </p:sp>
      <p:sp>
        <p:nvSpPr>
          <p:cNvPr id="13" name="TextBox 12">
            <a:extLst>
              <a:ext uri="{FF2B5EF4-FFF2-40B4-BE49-F238E27FC236}">
                <a16:creationId xmlns:a16="http://schemas.microsoft.com/office/drawing/2014/main" id="{671A4F43-D3FB-42CE-ACCA-EA825A2670BF}"/>
              </a:ext>
            </a:extLst>
          </p:cNvPr>
          <p:cNvSpPr txBox="1"/>
          <p:nvPr/>
        </p:nvSpPr>
        <p:spPr>
          <a:xfrm>
            <a:off x="9340140" y="4418957"/>
            <a:ext cx="1280800" cy="200055"/>
          </a:xfrm>
          <a:prstGeom prst="rect">
            <a:avLst/>
          </a:prstGeom>
          <a:noFill/>
        </p:spPr>
        <p:txBody>
          <a:bodyPr wrap="none" lIns="0" tIns="0" rIns="0" bIns="0" rtlCol="0">
            <a:spAutoFit/>
          </a:bodyPr>
          <a:lstStyle/>
          <a:p>
            <a:r>
              <a:rPr lang="en-US" sz="1300" dirty="0"/>
              <a:t>vulnerability scan</a:t>
            </a:r>
          </a:p>
        </p:txBody>
      </p:sp>
      <p:sp>
        <p:nvSpPr>
          <p:cNvPr id="14" name="TextBox 13">
            <a:extLst>
              <a:ext uri="{FF2B5EF4-FFF2-40B4-BE49-F238E27FC236}">
                <a16:creationId xmlns:a16="http://schemas.microsoft.com/office/drawing/2014/main" id="{6C5A8281-1EDF-4928-852D-F81F15958F4B}"/>
              </a:ext>
            </a:extLst>
          </p:cNvPr>
          <p:cNvSpPr txBox="1"/>
          <p:nvPr/>
        </p:nvSpPr>
        <p:spPr>
          <a:xfrm>
            <a:off x="9340140" y="4714414"/>
            <a:ext cx="937757" cy="200055"/>
          </a:xfrm>
          <a:prstGeom prst="rect">
            <a:avLst/>
          </a:prstGeom>
          <a:noFill/>
        </p:spPr>
        <p:txBody>
          <a:bodyPr wrap="none" lIns="0" tIns="0" rIns="0" bIns="0" rtlCol="0">
            <a:spAutoFit/>
          </a:bodyPr>
          <a:lstStyle/>
          <a:p>
            <a:r>
              <a:rPr lang="en-US" sz="1300" dirty="0"/>
              <a:t>health check</a:t>
            </a:r>
          </a:p>
        </p:txBody>
      </p:sp>
      <p:sp>
        <p:nvSpPr>
          <p:cNvPr id="15" name="TextBox 14">
            <a:extLst>
              <a:ext uri="{FF2B5EF4-FFF2-40B4-BE49-F238E27FC236}">
                <a16:creationId xmlns:a16="http://schemas.microsoft.com/office/drawing/2014/main" id="{53F9E125-0322-4230-B061-0AB1E42960A1}"/>
              </a:ext>
            </a:extLst>
          </p:cNvPr>
          <p:cNvSpPr txBox="1"/>
          <p:nvPr/>
        </p:nvSpPr>
        <p:spPr>
          <a:xfrm>
            <a:off x="9340140" y="4484409"/>
            <a:ext cx="1328890" cy="200055"/>
          </a:xfrm>
          <a:prstGeom prst="rect">
            <a:avLst/>
          </a:prstGeom>
          <a:noFill/>
        </p:spPr>
        <p:txBody>
          <a:bodyPr wrap="none" lIns="0" tIns="0" rIns="0" bIns="0" rtlCol="0">
            <a:spAutoFit/>
          </a:bodyPr>
          <a:lstStyle/>
          <a:p>
            <a:r>
              <a:rPr lang="en-US" sz="1300" dirty="0"/>
              <a:t>end to end testing</a:t>
            </a:r>
          </a:p>
        </p:txBody>
      </p:sp>
      <p:sp>
        <p:nvSpPr>
          <p:cNvPr id="16" name="TextBox 15">
            <a:extLst>
              <a:ext uri="{FF2B5EF4-FFF2-40B4-BE49-F238E27FC236}">
                <a16:creationId xmlns:a16="http://schemas.microsoft.com/office/drawing/2014/main" id="{FBA82DD4-780A-4CD9-854A-6B4E369EA467}"/>
              </a:ext>
            </a:extLst>
          </p:cNvPr>
          <p:cNvSpPr txBox="1"/>
          <p:nvPr/>
        </p:nvSpPr>
        <p:spPr>
          <a:xfrm>
            <a:off x="9340140" y="4767846"/>
            <a:ext cx="1319272" cy="200055"/>
          </a:xfrm>
          <a:prstGeom prst="rect">
            <a:avLst/>
          </a:prstGeom>
          <a:noFill/>
        </p:spPr>
        <p:txBody>
          <a:bodyPr wrap="none" lIns="0" tIns="0" rIns="0" bIns="0" rtlCol="0">
            <a:spAutoFit/>
          </a:bodyPr>
          <a:lstStyle/>
          <a:p>
            <a:r>
              <a:rPr lang="en-US" sz="1300" dirty="0"/>
              <a:t>regression testing</a:t>
            </a:r>
          </a:p>
        </p:txBody>
      </p:sp>
      <p:sp>
        <p:nvSpPr>
          <p:cNvPr id="17" name="TextBox 16">
            <a:extLst>
              <a:ext uri="{FF2B5EF4-FFF2-40B4-BE49-F238E27FC236}">
                <a16:creationId xmlns:a16="http://schemas.microsoft.com/office/drawing/2014/main" id="{5792025E-AA77-4AA2-A558-1879AAD42A0F}"/>
              </a:ext>
            </a:extLst>
          </p:cNvPr>
          <p:cNvSpPr txBox="1"/>
          <p:nvPr/>
        </p:nvSpPr>
        <p:spPr>
          <a:xfrm>
            <a:off x="9340140" y="4462003"/>
            <a:ext cx="864019" cy="200055"/>
          </a:xfrm>
          <a:prstGeom prst="rect">
            <a:avLst/>
          </a:prstGeom>
          <a:noFill/>
        </p:spPr>
        <p:txBody>
          <a:bodyPr wrap="none" lIns="0" tIns="0" rIns="0" bIns="0" rtlCol="0">
            <a:spAutoFit/>
          </a:bodyPr>
          <a:lstStyle/>
          <a:p>
            <a:r>
              <a:rPr lang="en-US" sz="1300" dirty="0"/>
              <a:t>deployment</a:t>
            </a:r>
          </a:p>
        </p:txBody>
      </p:sp>
      <p:sp>
        <p:nvSpPr>
          <p:cNvPr id="18" name="TextBox 17">
            <a:extLst>
              <a:ext uri="{FF2B5EF4-FFF2-40B4-BE49-F238E27FC236}">
                <a16:creationId xmlns:a16="http://schemas.microsoft.com/office/drawing/2014/main" id="{A996647D-9E26-473A-AE32-E45032576C92}"/>
              </a:ext>
            </a:extLst>
          </p:cNvPr>
          <p:cNvSpPr txBox="1"/>
          <p:nvPr/>
        </p:nvSpPr>
        <p:spPr>
          <a:xfrm>
            <a:off x="9340140" y="4714414"/>
            <a:ext cx="3076163" cy="200055"/>
          </a:xfrm>
          <a:prstGeom prst="rect">
            <a:avLst/>
          </a:prstGeom>
          <a:noFill/>
        </p:spPr>
        <p:txBody>
          <a:bodyPr wrap="none" lIns="0" tIns="0" rIns="0" bIns="0" rtlCol="0">
            <a:spAutoFit/>
          </a:bodyPr>
          <a:lstStyle/>
          <a:p>
            <a:r>
              <a:rPr lang="en-US" sz="1300" dirty="0"/>
              <a:t>provisioning of platform and infrastructure</a:t>
            </a:r>
          </a:p>
        </p:txBody>
      </p:sp>
      <p:sp>
        <p:nvSpPr>
          <p:cNvPr id="19" name="TextBox 18">
            <a:extLst>
              <a:ext uri="{FF2B5EF4-FFF2-40B4-BE49-F238E27FC236}">
                <a16:creationId xmlns:a16="http://schemas.microsoft.com/office/drawing/2014/main" id="{EBC07376-5C18-4073-89DC-DF1AA78FB12B}"/>
              </a:ext>
            </a:extLst>
          </p:cNvPr>
          <p:cNvSpPr txBox="1"/>
          <p:nvPr/>
        </p:nvSpPr>
        <p:spPr>
          <a:xfrm>
            <a:off x="9340140" y="4518984"/>
            <a:ext cx="1402628" cy="200055"/>
          </a:xfrm>
          <a:prstGeom prst="rect">
            <a:avLst/>
          </a:prstGeom>
          <a:noFill/>
        </p:spPr>
        <p:txBody>
          <a:bodyPr wrap="none" lIns="0" tIns="0" rIns="0" bIns="0" rtlCol="0">
            <a:spAutoFit/>
          </a:bodyPr>
          <a:lstStyle/>
          <a:p>
            <a:r>
              <a:rPr lang="en-US" sz="1300" dirty="0"/>
              <a:t>technical upgrades</a:t>
            </a:r>
          </a:p>
        </p:txBody>
      </p:sp>
    </p:spTree>
    <p:extLst>
      <p:ext uri="{BB962C8B-B14F-4D97-AF65-F5344CB8AC3E}">
        <p14:creationId xmlns:p14="http://schemas.microsoft.com/office/powerpoint/2010/main" val="77491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grpId="0" nodeType="withEffect">
                                  <p:stCondLst>
                                    <p:cond delay="0"/>
                                  </p:stCondLst>
                                  <p:childTnLst>
                                    <p:animMotion origin="layout" path="M 5E-6 3.58025E-6 L -1.12969 -0.01574 " pathEditMode="relative" rAng="0" ptsTypes="AA">
                                      <p:cBhvr>
                                        <p:cTn id="6" dur="4000" fill="hold"/>
                                        <p:tgtEl>
                                          <p:spTgt spid="7"/>
                                        </p:tgtEl>
                                        <p:attrNameLst>
                                          <p:attrName>ppt_x</p:attrName>
                                          <p:attrName>ppt_y</p:attrName>
                                        </p:attrNameLst>
                                      </p:cBhvr>
                                      <p:rCtr x="-56493" y="-802"/>
                                    </p:animMotion>
                                  </p:childTnLst>
                                </p:cTn>
                              </p:par>
                              <p:par>
                                <p:cTn id="7" presetID="35" presetClass="path" presetSubtype="0" accel="50000" decel="50000" fill="hold" grpId="0" nodeType="withEffect">
                                  <p:stCondLst>
                                    <p:cond delay="500"/>
                                  </p:stCondLst>
                                  <p:childTnLst>
                                    <p:animMotion origin="layout" path="M 2.22222E-6 1.97531E-6 L -1.18299 -0.01266 " pathEditMode="relative" rAng="0" ptsTypes="AA">
                                      <p:cBhvr>
                                        <p:cTn id="8" dur="4000" fill="hold"/>
                                        <p:tgtEl>
                                          <p:spTgt spid="11"/>
                                        </p:tgtEl>
                                        <p:attrNameLst>
                                          <p:attrName>ppt_x</p:attrName>
                                          <p:attrName>ppt_y</p:attrName>
                                        </p:attrNameLst>
                                      </p:cBhvr>
                                      <p:rCtr x="-59149" y="-648"/>
                                    </p:animMotion>
                                  </p:childTnLst>
                                </p:cTn>
                              </p:par>
                              <p:par>
                                <p:cTn id="9" presetID="35" presetClass="path" presetSubtype="0" accel="50000" decel="50000" fill="hold" grpId="0" nodeType="withEffect">
                                  <p:stCondLst>
                                    <p:cond delay="1750"/>
                                  </p:stCondLst>
                                  <p:childTnLst>
                                    <p:animMotion origin="layout" path="M -1.11111E-6 3.08642E-6 L -1.28316 0.00833 " pathEditMode="relative" rAng="0" ptsTypes="AA">
                                      <p:cBhvr>
                                        <p:cTn id="10" dur="4000" fill="hold"/>
                                        <p:tgtEl>
                                          <p:spTgt spid="12"/>
                                        </p:tgtEl>
                                        <p:attrNameLst>
                                          <p:attrName>ppt_x</p:attrName>
                                          <p:attrName>ppt_y</p:attrName>
                                        </p:attrNameLst>
                                      </p:cBhvr>
                                      <p:rCtr x="-64167" y="401"/>
                                    </p:animMotion>
                                  </p:childTnLst>
                                </p:cTn>
                              </p:par>
                              <p:par>
                                <p:cTn id="11" presetID="35" presetClass="path" presetSubtype="0" accel="50000" decel="50000" fill="hold" grpId="0" nodeType="withEffect">
                                  <p:stCondLst>
                                    <p:cond delay="3250"/>
                                  </p:stCondLst>
                                  <p:childTnLst>
                                    <p:animMotion origin="layout" path="M -3.05556E-6 -3.7037E-6 L -1.22448 0.03797 " pathEditMode="relative" rAng="0" ptsTypes="AA">
                                      <p:cBhvr>
                                        <p:cTn id="12" dur="4000" fill="hold"/>
                                        <p:tgtEl>
                                          <p:spTgt spid="13"/>
                                        </p:tgtEl>
                                        <p:attrNameLst>
                                          <p:attrName>ppt_x</p:attrName>
                                          <p:attrName>ppt_y</p:attrName>
                                        </p:attrNameLst>
                                      </p:cBhvr>
                                      <p:rCtr x="-61233" y="1883"/>
                                    </p:animMotion>
                                  </p:childTnLst>
                                </p:cTn>
                              </p:par>
                              <p:par>
                                <p:cTn id="13" presetID="35" presetClass="path" presetSubtype="0" accel="50000" decel="50000" fill="hold" grpId="0" nodeType="withEffect">
                                  <p:stCondLst>
                                    <p:cond delay="4400"/>
                                  </p:stCondLst>
                                  <p:childTnLst>
                                    <p:animMotion origin="layout" path="M -3.05556E-6 -1.11111E-6 L -1.175 0.01729 " pathEditMode="relative" rAng="0" ptsTypes="AA">
                                      <p:cBhvr>
                                        <p:cTn id="14" dur="4000" fill="hold"/>
                                        <p:tgtEl>
                                          <p:spTgt spid="14"/>
                                        </p:tgtEl>
                                        <p:attrNameLst>
                                          <p:attrName>ppt_x</p:attrName>
                                          <p:attrName>ppt_y</p:attrName>
                                        </p:attrNameLst>
                                      </p:cBhvr>
                                      <p:rCtr x="-58750" y="864"/>
                                    </p:animMotion>
                                  </p:childTnLst>
                                </p:cTn>
                              </p:par>
                              <p:par>
                                <p:cTn id="15" presetID="35" presetClass="path" presetSubtype="0" accel="50000" decel="50000" fill="hold" grpId="0" nodeType="withEffect">
                                  <p:stCondLst>
                                    <p:cond delay="5700"/>
                                  </p:stCondLst>
                                  <p:childTnLst>
                                    <p:animMotion origin="layout" path="M 2.77778E-6 1.97531E-6 L -1.26598 0.02994 " pathEditMode="relative" rAng="0" ptsTypes="AA">
                                      <p:cBhvr>
                                        <p:cTn id="16" dur="4000" fill="hold"/>
                                        <p:tgtEl>
                                          <p:spTgt spid="15"/>
                                        </p:tgtEl>
                                        <p:attrNameLst>
                                          <p:attrName>ppt_x</p:attrName>
                                          <p:attrName>ppt_y</p:attrName>
                                        </p:attrNameLst>
                                      </p:cBhvr>
                                      <p:rCtr x="-63299" y="1481"/>
                                    </p:animMotion>
                                  </p:childTnLst>
                                </p:cTn>
                              </p:par>
                              <p:par>
                                <p:cTn id="17" presetID="35" presetClass="path" presetSubtype="0" accel="50000" decel="50000" fill="hold" grpId="0" nodeType="withEffect">
                                  <p:stCondLst>
                                    <p:cond delay="6800"/>
                                  </p:stCondLst>
                                  <p:childTnLst>
                                    <p:animMotion origin="layout" path="M 3.61111E-6 3.7037E-6 L -1.20608 0.00123 " pathEditMode="relative" rAng="0" ptsTypes="AA">
                                      <p:cBhvr>
                                        <p:cTn id="18" dur="4000" fill="hold"/>
                                        <p:tgtEl>
                                          <p:spTgt spid="16"/>
                                        </p:tgtEl>
                                        <p:attrNameLst>
                                          <p:attrName>ppt_x</p:attrName>
                                          <p:attrName>ppt_y</p:attrName>
                                        </p:attrNameLst>
                                      </p:cBhvr>
                                      <p:rCtr x="-60312" y="62"/>
                                    </p:animMotion>
                                  </p:childTnLst>
                                </p:cTn>
                              </p:par>
                              <p:par>
                                <p:cTn id="19" presetID="35" presetClass="path" presetSubtype="0" accel="50000" decel="50000" fill="hold" grpId="0" nodeType="withEffect">
                                  <p:stCondLst>
                                    <p:cond delay="7800"/>
                                  </p:stCondLst>
                                  <p:childTnLst>
                                    <p:animMotion origin="layout" path="M 0 2.96296E-6 L -1.2684 -0.00834 " pathEditMode="relative" rAng="0" ptsTypes="AA">
                                      <p:cBhvr>
                                        <p:cTn id="20" dur="4000" fill="hold"/>
                                        <p:tgtEl>
                                          <p:spTgt spid="17"/>
                                        </p:tgtEl>
                                        <p:attrNameLst>
                                          <p:attrName>ppt_x</p:attrName>
                                          <p:attrName>ppt_y</p:attrName>
                                        </p:attrNameLst>
                                      </p:cBhvr>
                                      <p:rCtr x="-63420" y="-432"/>
                                    </p:animMotion>
                                  </p:childTnLst>
                                </p:cTn>
                              </p:par>
                              <p:par>
                                <p:cTn id="21" presetID="35" presetClass="path" presetSubtype="0" accel="50000" decel="50000" fill="hold" grpId="0" nodeType="withEffect">
                                  <p:stCondLst>
                                    <p:cond delay="9000"/>
                                  </p:stCondLst>
                                  <p:childTnLst>
                                    <p:animMotion origin="layout" path="M -3.33333E-6 -1.11111E-6 L -1.31527 -0.00926 " pathEditMode="relative" rAng="0" ptsTypes="AA">
                                      <p:cBhvr>
                                        <p:cTn id="22" dur="4000" fill="hold"/>
                                        <p:tgtEl>
                                          <p:spTgt spid="18"/>
                                        </p:tgtEl>
                                        <p:attrNameLst>
                                          <p:attrName>ppt_x</p:attrName>
                                          <p:attrName>ppt_y</p:attrName>
                                        </p:attrNameLst>
                                      </p:cBhvr>
                                      <p:rCtr x="-65764" y="-463"/>
                                    </p:animMotion>
                                  </p:childTnLst>
                                </p:cTn>
                              </p:par>
                              <p:par>
                                <p:cTn id="23" presetID="35" presetClass="path" presetSubtype="0" accel="50000" decel="50000" fill="hold" grpId="0" nodeType="withEffect">
                                  <p:stCondLst>
                                    <p:cond delay="11000"/>
                                  </p:stCondLst>
                                  <p:childTnLst>
                                    <p:animMotion origin="layout" path="M -2.77778E-7 1.85185E-6 L -1.23403 0.00926 " pathEditMode="relative" rAng="0" ptsTypes="AA">
                                      <p:cBhvr>
                                        <p:cTn id="24" dur="4000" fill="hold"/>
                                        <p:tgtEl>
                                          <p:spTgt spid="19"/>
                                        </p:tgtEl>
                                        <p:attrNameLst>
                                          <p:attrName>ppt_x</p:attrName>
                                          <p:attrName>ppt_y</p:attrName>
                                        </p:attrNameLst>
                                      </p:cBhvr>
                                      <p:rCtr x="-61701"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2" grpId="0"/>
      <p:bldP spid="13" grpId="0"/>
      <p:bldP spid="14" grpId="0"/>
      <p:bldP spid="15" grpId="0"/>
      <p:bldP spid="16" grpId="0"/>
      <p:bldP spid="17" grpId="0"/>
      <p:bldP spid="18"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BBA0D4-83B6-4DC7-B86D-89D60F943F06}"/>
              </a:ext>
            </a:extLst>
          </p:cNvPr>
          <p:cNvSpPr>
            <a:spLocks noGrp="1"/>
          </p:cNvSpPr>
          <p:nvPr>
            <p:ph type="title"/>
          </p:nvPr>
        </p:nvSpPr>
        <p:spPr>
          <a:xfrm>
            <a:off x="720000" y="288000"/>
            <a:ext cx="6623999" cy="503999"/>
          </a:xfrm>
        </p:spPr>
        <p:txBody>
          <a:bodyPr anchor="ctr">
            <a:normAutofit/>
          </a:bodyPr>
          <a:lstStyle/>
          <a:p>
            <a:r>
              <a:rPr lang="en-US" dirty="0"/>
              <a:t>Platform and Infra = Code</a:t>
            </a:r>
          </a:p>
        </p:txBody>
      </p:sp>
      <p:sp>
        <p:nvSpPr>
          <p:cNvPr id="8" name="Content Placeholder 7">
            <a:extLst>
              <a:ext uri="{FF2B5EF4-FFF2-40B4-BE49-F238E27FC236}">
                <a16:creationId xmlns:a16="http://schemas.microsoft.com/office/drawing/2014/main" id="{B62530FF-52B5-437C-B7D2-92A58EB7E4D1}"/>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dirty="0"/>
              <a:t>Software Engineering practices apply to definitions of Platform and Infrastructure resources</a:t>
            </a:r>
          </a:p>
          <a:p>
            <a:pPr lvl="1">
              <a:lnSpc>
                <a:spcPct val="110000"/>
              </a:lnSpc>
              <a:spcAft>
                <a:spcPts val="600"/>
              </a:spcAft>
            </a:pPr>
            <a:r>
              <a:rPr lang="en-US" dirty="0"/>
              <a:t>Agile team development process</a:t>
            </a:r>
          </a:p>
          <a:p>
            <a:pPr lvl="1">
              <a:lnSpc>
                <a:spcPct val="110000"/>
              </a:lnSpc>
              <a:spcAft>
                <a:spcPts val="600"/>
              </a:spcAft>
            </a:pPr>
            <a:r>
              <a:rPr lang="en-US" dirty="0"/>
              <a:t>Source Code Control and Versioning</a:t>
            </a:r>
          </a:p>
          <a:p>
            <a:pPr lvl="1">
              <a:lnSpc>
                <a:spcPct val="110000"/>
              </a:lnSpc>
              <a:spcAft>
                <a:spcPts val="600"/>
              </a:spcAft>
            </a:pPr>
            <a:r>
              <a:rPr lang="en-US" dirty="0"/>
              <a:t>Testing</a:t>
            </a:r>
          </a:p>
          <a:p>
            <a:pPr lvl="1">
              <a:lnSpc>
                <a:spcPct val="110000"/>
              </a:lnSpc>
              <a:spcAft>
                <a:spcPts val="600"/>
              </a:spcAft>
            </a:pPr>
            <a:r>
              <a:rPr lang="en-US" dirty="0"/>
              <a:t>Code QA &amp; Peer Review</a:t>
            </a:r>
          </a:p>
          <a:p>
            <a:pPr lvl="1">
              <a:lnSpc>
                <a:spcPct val="110000"/>
              </a:lnSpc>
              <a:spcAft>
                <a:spcPts val="600"/>
              </a:spcAft>
            </a:pPr>
            <a:r>
              <a:rPr lang="en-US" dirty="0"/>
              <a:t>Automation</a:t>
            </a:r>
          </a:p>
          <a:p>
            <a:pPr lvl="1">
              <a:lnSpc>
                <a:spcPct val="110000"/>
              </a:lnSpc>
              <a:spcAft>
                <a:spcPts val="600"/>
              </a:spcAft>
            </a:pPr>
            <a:endParaRPr lang="en-US" dirty="0"/>
          </a:p>
          <a:p>
            <a:pPr>
              <a:lnSpc>
                <a:spcPct val="110000"/>
              </a:lnSpc>
              <a:spcAft>
                <a:spcPts val="600"/>
              </a:spcAft>
            </a:pPr>
            <a:r>
              <a:rPr lang="en-US" dirty="0"/>
              <a:t>Platform &amp; Infra engineer are</a:t>
            </a:r>
            <a:br>
              <a:rPr lang="en-US" dirty="0"/>
            </a:br>
            <a:r>
              <a:rPr lang="en-US" i="1" dirty="0"/>
              <a:t>software developers</a:t>
            </a:r>
            <a:r>
              <a:rPr lang="en-US" dirty="0"/>
              <a:t> too</a:t>
            </a:r>
          </a:p>
        </p:txBody>
      </p:sp>
      <p:sp>
        <p:nvSpPr>
          <p:cNvPr id="4" name="Footer Placeholder 3">
            <a:extLst>
              <a:ext uri="{FF2B5EF4-FFF2-40B4-BE49-F238E27FC236}">
                <a16:creationId xmlns:a16="http://schemas.microsoft.com/office/drawing/2014/main" id="{6C4CA82E-0DF2-4F6D-8F14-0ACFB0206A55}"/>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5" name="Slide Number Placeholder 4">
            <a:extLst>
              <a:ext uri="{FF2B5EF4-FFF2-40B4-BE49-F238E27FC236}">
                <a16:creationId xmlns:a16="http://schemas.microsoft.com/office/drawing/2014/main" id="{0BB97A86-C9E3-44DA-9E61-E17A78CCD90A}"/>
              </a:ext>
            </a:extLst>
          </p:cNvPr>
          <p:cNvSpPr>
            <a:spLocks noGrp="1"/>
          </p:cNvSpPr>
          <p:nvPr>
            <p:ph type="sldNum" sz="quarter" idx="12"/>
          </p:nvPr>
        </p:nvSpPr>
        <p:spPr>
          <a:xfrm>
            <a:off x="8280000" y="5004000"/>
            <a:ext cx="144000" cy="108000"/>
          </a:xfrm>
        </p:spPr>
        <p:txBody>
          <a:bodyPr anchor="t">
            <a:normAutofit/>
          </a:bodyPr>
          <a:lstStyle/>
          <a:p>
            <a:pPr>
              <a:spcAft>
                <a:spcPts val="600"/>
              </a:spcAft>
            </a:pPr>
            <a:fld id="{14F1411D-0280-154F-AEAC-4C20B7AA46B2}" type="slidenum">
              <a:rPr lang="nl-NL" smtClean="0"/>
              <a:pPr>
                <a:spcAft>
                  <a:spcPts val="600"/>
                </a:spcAft>
              </a:pPr>
              <a:t>49</a:t>
            </a:fld>
            <a:endParaRPr lang="nl-NL"/>
          </a:p>
        </p:txBody>
      </p:sp>
      <p:pic>
        <p:nvPicPr>
          <p:cNvPr id="10" name="Picture 9">
            <a:extLst>
              <a:ext uri="{FF2B5EF4-FFF2-40B4-BE49-F238E27FC236}">
                <a16:creationId xmlns:a16="http://schemas.microsoft.com/office/drawing/2014/main" id="{4BCC038D-7435-4B7A-95D5-7079586EBA0C}"/>
              </a:ext>
            </a:extLst>
          </p:cNvPr>
          <p:cNvPicPr>
            <a:picLocks noChangeAspect="1"/>
          </p:cNvPicPr>
          <p:nvPr/>
        </p:nvPicPr>
        <p:blipFill>
          <a:blip r:embed="rId2"/>
          <a:stretch>
            <a:fillRect/>
          </a:stretch>
        </p:blipFill>
        <p:spPr>
          <a:xfrm>
            <a:off x="4644000" y="1479376"/>
            <a:ext cx="4500000" cy="2171250"/>
          </a:xfrm>
          <a:prstGeom prst="rect">
            <a:avLst/>
          </a:prstGeom>
          <a:noFill/>
        </p:spPr>
      </p:pic>
    </p:spTree>
    <p:extLst>
      <p:ext uri="{BB962C8B-B14F-4D97-AF65-F5344CB8AC3E}">
        <p14:creationId xmlns:p14="http://schemas.microsoft.com/office/powerpoint/2010/main" val="36728105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AA1487E-FDFD-410F-BEF2-ECE5B722B6B3}"/>
              </a:ext>
            </a:extLst>
          </p:cNvPr>
          <p:cNvSpPr>
            <a:spLocks noGrp="1"/>
          </p:cNvSpPr>
          <p:nvPr>
            <p:ph type="title"/>
          </p:nvPr>
        </p:nvSpPr>
        <p:spPr/>
        <p:txBody>
          <a:bodyPr/>
          <a:lstStyle/>
          <a:p>
            <a:r>
              <a:rPr lang="en-US" b="0" i="0" dirty="0">
                <a:solidFill>
                  <a:srgbClr val="3D3B49"/>
                </a:solidFill>
                <a:effectLst/>
                <a:latin typeface="Noto serif" panose="02020600060500020200" pitchFamily="18" charset="0"/>
              </a:rPr>
              <a:t>Your organization’s codebase is </a:t>
            </a:r>
            <a:r>
              <a:rPr lang="en-US" b="0" i="1" dirty="0">
                <a:solidFill>
                  <a:srgbClr val="3D3B49"/>
                </a:solidFill>
                <a:effectLst/>
                <a:latin typeface="Noto serif" panose="02020600060500020200" pitchFamily="18" charset="0"/>
              </a:rPr>
              <a:t>sustainable</a:t>
            </a:r>
            <a:r>
              <a:rPr lang="en-US" b="0" i="0" dirty="0">
                <a:solidFill>
                  <a:srgbClr val="3D3B49"/>
                </a:solidFill>
                <a:effectLst/>
                <a:latin typeface="Noto serif" panose="02020600060500020200" pitchFamily="18" charset="0"/>
              </a:rPr>
              <a:t> when you are </a:t>
            </a:r>
            <a:r>
              <a:rPr lang="en-US" b="0" i="1" dirty="0">
                <a:solidFill>
                  <a:srgbClr val="3D3B49"/>
                </a:solidFill>
                <a:effectLst/>
                <a:latin typeface="Noto serif" panose="02020600060500020200" pitchFamily="18" charset="0"/>
              </a:rPr>
              <a:t>able</a:t>
            </a:r>
            <a:r>
              <a:rPr lang="en-US" b="0" i="0" dirty="0">
                <a:solidFill>
                  <a:srgbClr val="3D3B49"/>
                </a:solidFill>
                <a:effectLst/>
                <a:latin typeface="Noto serif" panose="02020600060500020200" pitchFamily="18" charset="0"/>
              </a:rPr>
              <a:t> to </a:t>
            </a:r>
            <a:r>
              <a:rPr lang="en-US" b="0" i="1" dirty="0">
                <a:solidFill>
                  <a:srgbClr val="3D3B49"/>
                </a:solidFill>
                <a:effectLst/>
                <a:latin typeface="Noto serif" panose="02020600060500020200" pitchFamily="18" charset="0"/>
              </a:rPr>
              <a:t>change</a:t>
            </a:r>
            <a:r>
              <a:rPr lang="en-US" b="0" i="0" dirty="0">
                <a:solidFill>
                  <a:srgbClr val="3D3B49"/>
                </a:solidFill>
                <a:effectLst/>
                <a:latin typeface="Noto serif" panose="02020600060500020200" pitchFamily="18" charset="0"/>
              </a:rPr>
              <a:t> all of the things that you ought to change, safely, and can do so for </a:t>
            </a:r>
            <a:br>
              <a:rPr lang="en-US" b="0" i="0" dirty="0">
                <a:solidFill>
                  <a:srgbClr val="3D3B49"/>
                </a:solidFill>
                <a:effectLst/>
                <a:latin typeface="Noto serif" panose="02020600060500020200" pitchFamily="18" charset="0"/>
              </a:rPr>
            </a:br>
            <a:r>
              <a:rPr lang="en-US" b="0" i="0" dirty="0">
                <a:solidFill>
                  <a:srgbClr val="3D3B49"/>
                </a:solidFill>
                <a:effectLst/>
                <a:latin typeface="Noto serif" panose="02020600060500020200" pitchFamily="18" charset="0"/>
              </a:rPr>
              <a:t>the life of your codebase.</a:t>
            </a:r>
            <a:br>
              <a:rPr lang="en-US" dirty="0"/>
            </a:br>
            <a:endParaRPr lang="en-US" dirty="0"/>
          </a:p>
        </p:txBody>
      </p:sp>
      <p:sp>
        <p:nvSpPr>
          <p:cNvPr id="4" name="Footer Placeholder 3">
            <a:extLst>
              <a:ext uri="{FF2B5EF4-FFF2-40B4-BE49-F238E27FC236}">
                <a16:creationId xmlns:a16="http://schemas.microsoft.com/office/drawing/2014/main" id="{1E36F03C-DCA6-4E6C-8153-FBC58AF85E3B}"/>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Slide Number Placeholder 4">
            <a:extLst>
              <a:ext uri="{FF2B5EF4-FFF2-40B4-BE49-F238E27FC236}">
                <a16:creationId xmlns:a16="http://schemas.microsoft.com/office/drawing/2014/main" id="{6CF1F5A5-9062-4DDD-8886-F432AA690647}"/>
              </a:ext>
            </a:extLst>
          </p:cNvPr>
          <p:cNvSpPr>
            <a:spLocks noGrp="1"/>
          </p:cNvSpPr>
          <p:nvPr>
            <p:ph type="sldNum" sz="quarter" idx="12"/>
          </p:nvPr>
        </p:nvSpPr>
        <p:spPr/>
        <p:txBody>
          <a:bodyPr/>
          <a:lstStyle/>
          <a:p>
            <a:fld id="{BF590972-BD5A-4E8E-8655-ACB12844DF5C}" type="slidenum">
              <a:rPr lang="en-NL" smtClean="0"/>
              <a:t>5</a:t>
            </a:fld>
            <a:endParaRPr lang="en-NL"/>
          </a:p>
        </p:txBody>
      </p:sp>
      <p:pic>
        <p:nvPicPr>
          <p:cNvPr id="8" name="Picture 2" descr="Software Engineering at Google">
            <a:extLst>
              <a:ext uri="{FF2B5EF4-FFF2-40B4-BE49-F238E27FC236}">
                <a16:creationId xmlns:a16="http://schemas.microsoft.com/office/drawing/2014/main" id="{E1F1B9E8-DC46-4971-85DB-C4850F67CA24}"/>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1865" b="11865"/>
          <a:stretch>
            <a:fillRect/>
          </a:stretch>
        </p:blipFill>
        <p:spPr bwMode="auto">
          <a:xfrm>
            <a:off x="6911975" y="3095625"/>
            <a:ext cx="1511300" cy="1512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17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304A-DE1A-4FCA-971F-3C7E483EC217}"/>
              </a:ext>
            </a:extLst>
          </p:cNvPr>
          <p:cNvSpPr>
            <a:spLocks noGrp="1"/>
          </p:cNvSpPr>
          <p:nvPr>
            <p:ph type="title"/>
          </p:nvPr>
        </p:nvSpPr>
        <p:spPr/>
        <p:txBody>
          <a:bodyPr/>
          <a:lstStyle/>
          <a:p>
            <a:r>
              <a:rPr lang="en-US" dirty="0"/>
              <a:t>Take, Act On and Manage Design Decisions</a:t>
            </a:r>
          </a:p>
        </p:txBody>
      </p:sp>
      <p:sp>
        <p:nvSpPr>
          <p:cNvPr id="7" name="Content Placeholder 6">
            <a:extLst>
              <a:ext uri="{FF2B5EF4-FFF2-40B4-BE49-F238E27FC236}">
                <a16:creationId xmlns:a16="http://schemas.microsoft.com/office/drawing/2014/main" id="{E2EFA131-FE55-4E32-81CD-50E5FF3515F8}"/>
              </a:ext>
            </a:extLst>
          </p:cNvPr>
          <p:cNvSpPr>
            <a:spLocks noGrp="1"/>
          </p:cNvSpPr>
          <p:nvPr>
            <p:ph idx="1"/>
          </p:nvPr>
        </p:nvSpPr>
        <p:spPr/>
        <p:txBody>
          <a:bodyPr/>
          <a:lstStyle/>
          <a:p>
            <a:r>
              <a:rPr lang="en-US" dirty="0"/>
              <a:t>Any decision that has impact on technology stack, </a:t>
            </a:r>
            <a:br>
              <a:rPr lang="en-US" dirty="0"/>
            </a:br>
            <a:r>
              <a:rPr lang="en-US" dirty="0"/>
              <a:t>team way of working, application wide requirements, toolset</a:t>
            </a:r>
          </a:p>
          <a:p>
            <a:r>
              <a:rPr lang="en-US" dirty="0"/>
              <a:t>Made, shared and recorded in a structured and explicit way</a:t>
            </a:r>
          </a:p>
          <a:p>
            <a:r>
              <a:rPr lang="en-US" dirty="0"/>
              <a:t>Record: What has been| is being | will be decided?</a:t>
            </a:r>
          </a:p>
          <a:p>
            <a:pPr lvl="1"/>
            <a:r>
              <a:rPr lang="nl-NL" sz="1400" dirty="0"/>
              <a:t>label &amp; </a:t>
            </a:r>
            <a:r>
              <a:rPr lang="nl-NL" sz="1400" dirty="0" err="1"/>
              <a:t>title</a:t>
            </a:r>
            <a:endParaRPr lang="nl-NL" sz="1400" dirty="0"/>
          </a:p>
          <a:p>
            <a:pPr lvl="1"/>
            <a:r>
              <a:rPr lang="nl-NL" sz="1400" dirty="0" err="1"/>
              <a:t>what</a:t>
            </a:r>
            <a:r>
              <a:rPr lang="nl-NL" sz="1400" dirty="0"/>
              <a:t>, </a:t>
            </a:r>
            <a:r>
              <a:rPr lang="nl-NL" sz="1400" dirty="0" err="1"/>
              <a:t>why</a:t>
            </a:r>
            <a:r>
              <a:rPr lang="nl-NL" sz="1400" dirty="0"/>
              <a:t> &amp; </a:t>
            </a:r>
            <a:r>
              <a:rPr lang="nl-NL" sz="1400" dirty="0" err="1"/>
              <a:t>when</a:t>
            </a:r>
            <a:endParaRPr lang="nl-NL" sz="1400" dirty="0"/>
          </a:p>
          <a:p>
            <a:pPr lvl="1"/>
            <a:r>
              <a:rPr lang="nl-NL" sz="1400" dirty="0" err="1"/>
              <a:t>current</a:t>
            </a:r>
            <a:r>
              <a:rPr lang="nl-NL" sz="1400" dirty="0"/>
              <a:t> status (</a:t>
            </a:r>
            <a:r>
              <a:rPr lang="nl-NL" sz="1400" dirty="0" err="1"/>
              <a:t>could</a:t>
            </a:r>
            <a:r>
              <a:rPr lang="nl-NL" sz="1400" dirty="0"/>
              <a:t> </a:t>
            </a:r>
            <a:r>
              <a:rPr lang="nl-NL" sz="1400" dirty="0" err="1"/>
              <a:t>be</a:t>
            </a:r>
            <a:r>
              <a:rPr lang="nl-NL" sz="1400" dirty="0"/>
              <a:t> </a:t>
            </a:r>
            <a:r>
              <a:rPr lang="nl-NL" sz="1400" i="1" dirty="0" err="1"/>
              <a:t>superseded</a:t>
            </a:r>
            <a:r>
              <a:rPr lang="nl-NL" sz="1400" dirty="0"/>
              <a:t>)</a:t>
            </a:r>
            <a:endParaRPr lang="nl-NL" sz="1400" i="1" dirty="0"/>
          </a:p>
          <a:p>
            <a:pPr marL="360000" lvl="2"/>
            <a:r>
              <a:rPr lang="nl-NL" sz="1400" dirty="0"/>
              <a:t>context: </a:t>
            </a:r>
            <a:r>
              <a:rPr lang="nl-NL" sz="1400" dirty="0" err="1"/>
              <a:t>place</a:t>
            </a:r>
            <a:r>
              <a:rPr lang="nl-NL" sz="1400" dirty="0"/>
              <a:t> in </a:t>
            </a:r>
            <a:r>
              <a:rPr lang="nl-NL" sz="1400" dirty="0" err="1"/>
              <a:t>bigger</a:t>
            </a:r>
            <a:r>
              <a:rPr lang="nl-NL" sz="1400" dirty="0"/>
              <a:t> picture, </a:t>
            </a:r>
            <a:r>
              <a:rPr lang="nl-NL" sz="1400" dirty="0" err="1"/>
              <a:t>relation</a:t>
            </a:r>
            <a:r>
              <a:rPr lang="nl-NL" sz="1400" dirty="0"/>
              <a:t> </a:t>
            </a:r>
            <a:r>
              <a:rPr lang="nl-NL" sz="1400" dirty="0" err="1"/>
              <a:t>with</a:t>
            </a:r>
            <a:r>
              <a:rPr lang="nl-NL" sz="1400" dirty="0"/>
              <a:t> </a:t>
            </a:r>
            <a:r>
              <a:rPr lang="nl-NL" sz="1400" dirty="0" err="1"/>
              <a:t>other</a:t>
            </a:r>
            <a:r>
              <a:rPr lang="nl-NL" sz="1400" dirty="0"/>
              <a:t> </a:t>
            </a:r>
            <a:r>
              <a:rPr lang="nl-NL" sz="1400" dirty="0" err="1"/>
              <a:t>decisions</a:t>
            </a:r>
            <a:endParaRPr lang="nl-NL" sz="1400" dirty="0"/>
          </a:p>
          <a:p>
            <a:pPr lvl="1"/>
            <a:r>
              <a:rPr lang="nl-NL" sz="1400" dirty="0"/>
              <a:t>criteria – </a:t>
            </a:r>
            <a:r>
              <a:rPr lang="nl-NL" sz="1400" dirty="0" err="1"/>
              <a:t>based</a:t>
            </a:r>
            <a:r>
              <a:rPr lang="nl-NL" sz="1400" dirty="0"/>
              <a:t> on </a:t>
            </a:r>
            <a:r>
              <a:rPr lang="nl-NL" sz="1400" dirty="0" err="1"/>
              <a:t>what</a:t>
            </a:r>
            <a:r>
              <a:rPr lang="nl-NL" sz="1400" dirty="0"/>
              <a:t> </a:t>
            </a:r>
            <a:r>
              <a:rPr lang="nl-NL" sz="1400" dirty="0" err="1"/>
              <a:t>will</a:t>
            </a:r>
            <a:r>
              <a:rPr lang="nl-NL" sz="1400" dirty="0"/>
              <a:t> we </a:t>
            </a:r>
            <a:r>
              <a:rPr lang="nl-NL" sz="1400" dirty="0" err="1"/>
              <a:t>come</a:t>
            </a:r>
            <a:r>
              <a:rPr lang="nl-NL" sz="1400" dirty="0"/>
              <a:t> </a:t>
            </a:r>
            <a:r>
              <a:rPr lang="nl-NL" sz="1400" dirty="0" err="1"/>
              <a:t>to</a:t>
            </a:r>
            <a:r>
              <a:rPr lang="nl-NL" sz="1400" dirty="0"/>
              <a:t> a </a:t>
            </a:r>
            <a:r>
              <a:rPr lang="nl-NL" sz="1400" dirty="0" err="1"/>
              <a:t>decision</a:t>
            </a:r>
            <a:endParaRPr lang="nl-NL" sz="1400" dirty="0"/>
          </a:p>
          <a:p>
            <a:pPr lvl="1"/>
            <a:r>
              <a:rPr lang="nl-NL" sz="1400" dirty="0"/>
              <a:t>options </a:t>
            </a:r>
            <a:r>
              <a:rPr lang="nl-NL" sz="1400" dirty="0" err="1"/>
              <a:t>to</a:t>
            </a:r>
            <a:r>
              <a:rPr lang="nl-NL" sz="1400" dirty="0"/>
              <a:t> </a:t>
            </a:r>
            <a:r>
              <a:rPr lang="nl-NL" sz="1400" dirty="0" err="1"/>
              <a:t>choose</a:t>
            </a:r>
            <a:r>
              <a:rPr lang="nl-NL" sz="1400" dirty="0"/>
              <a:t> </a:t>
            </a:r>
            <a:r>
              <a:rPr lang="nl-NL" sz="1400" dirty="0" err="1"/>
              <a:t>from</a:t>
            </a:r>
            <a:endParaRPr lang="nl-NL" sz="1400" dirty="0"/>
          </a:p>
          <a:p>
            <a:pPr lvl="1"/>
            <a:r>
              <a:rPr lang="nl-NL" sz="1400" dirty="0" err="1"/>
              <a:t>decision</a:t>
            </a:r>
            <a:r>
              <a:rPr lang="nl-NL" sz="1400" dirty="0"/>
              <a:t> – </a:t>
            </a:r>
            <a:r>
              <a:rPr lang="nl-NL" sz="1400" dirty="0" err="1"/>
              <a:t>what</a:t>
            </a:r>
            <a:r>
              <a:rPr lang="nl-NL" sz="1400" dirty="0"/>
              <a:t> was </a:t>
            </a:r>
            <a:r>
              <a:rPr lang="nl-NL" sz="1400" dirty="0" err="1"/>
              <a:t>decided</a:t>
            </a:r>
            <a:endParaRPr lang="nl-NL" sz="1400" dirty="0"/>
          </a:p>
          <a:p>
            <a:pPr lvl="2"/>
            <a:r>
              <a:rPr lang="nl-NL" sz="1400" dirty="0" err="1"/>
              <a:t>why</a:t>
            </a:r>
            <a:r>
              <a:rPr lang="nl-NL" sz="1400" dirty="0"/>
              <a:t>? </a:t>
            </a:r>
            <a:r>
              <a:rPr lang="nl-NL" sz="1400" dirty="0" err="1"/>
              <a:t>why</a:t>
            </a:r>
            <a:r>
              <a:rPr lang="nl-NL" sz="1400" dirty="0"/>
              <a:t> </a:t>
            </a:r>
            <a:r>
              <a:rPr lang="nl-NL" sz="1400" dirty="0" err="1"/>
              <a:t>not</a:t>
            </a:r>
            <a:r>
              <a:rPr lang="nl-NL" sz="1400" dirty="0"/>
              <a:t> </a:t>
            </a:r>
            <a:r>
              <a:rPr lang="nl-NL" sz="1400" dirty="0" err="1"/>
              <a:t>the</a:t>
            </a:r>
            <a:r>
              <a:rPr lang="nl-NL" sz="1400" dirty="0"/>
              <a:t> </a:t>
            </a:r>
            <a:r>
              <a:rPr lang="nl-NL" sz="1400" dirty="0" err="1"/>
              <a:t>alternatives</a:t>
            </a:r>
            <a:r>
              <a:rPr lang="nl-NL" sz="1400" dirty="0"/>
              <a:t>?</a:t>
            </a:r>
          </a:p>
          <a:p>
            <a:pPr lvl="2"/>
            <a:r>
              <a:rPr lang="nl-NL" sz="1400" dirty="0" err="1"/>
              <a:t>who</a:t>
            </a:r>
            <a:r>
              <a:rPr lang="nl-NL" sz="1400" dirty="0"/>
              <a:t> &amp; </a:t>
            </a:r>
            <a:r>
              <a:rPr lang="nl-NL" sz="1400" dirty="0" err="1"/>
              <a:t>when</a:t>
            </a:r>
            <a:endParaRPr lang="nl-NL" sz="1400" dirty="0"/>
          </a:p>
          <a:p>
            <a:pPr lvl="2"/>
            <a:r>
              <a:rPr lang="nl-NL" sz="1400" dirty="0" err="1"/>
              <a:t>consequences</a:t>
            </a:r>
            <a:r>
              <a:rPr lang="nl-NL" sz="1400" dirty="0"/>
              <a:t>/impact/actions</a:t>
            </a:r>
          </a:p>
          <a:p>
            <a:pPr lvl="1"/>
            <a:r>
              <a:rPr lang="nl-NL" sz="1400" dirty="0" err="1"/>
              <a:t>if</a:t>
            </a:r>
            <a:r>
              <a:rPr lang="nl-NL" sz="1400" dirty="0"/>
              <a:t> </a:t>
            </a:r>
            <a:r>
              <a:rPr lang="nl-NL" sz="1400" dirty="0" err="1"/>
              <a:t>and</a:t>
            </a:r>
            <a:r>
              <a:rPr lang="nl-NL" sz="1400" dirty="0"/>
              <a:t> </a:t>
            </a:r>
            <a:r>
              <a:rPr lang="nl-NL" sz="1400" dirty="0" err="1"/>
              <a:t>when</a:t>
            </a:r>
            <a:r>
              <a:rPr lang="nl-NL" sz="1400" dirty="0"/>
              <a:t> </a:t>
            </a:r>
            <a:r>
              <a:rPr lang="nl-NL" sz="1400" dirty="0" err="1"/>
              <a:t>should</a:t>
            </a:r>
            <a:r>
              <a:rPr lang="nl-NL" sz="1400" dirty="0"/>
              <a:t> we </a:t>
            </a:r>
            <a:r>
              <a:rPr lang="nl-NL" sz="1400" dirty="0" err="1"/>
              <a:t>evaluate</a:t>
            </a:r>
            <a:r>
              <a:rPr lang="nl-NL" sz="1400" dirty="0"/>
              <a:t>?</a:t>
            </a:r>
          </a:p>
          <a:p>
            <a:endParaRPr lang="en-US" dirty="0"/>
          </a:p>
        </p:txBody>
      </p:sp>
      <p:sp>
        <p:nvSpPr>
          <p:cNvPr id="4" name="Footer Placeholder 3">
            <a:extLst>
              <a:ext uri="{FF2B5EF4-FFF2-40B4-BE49-F238E27FC236}">
                <a16:creationId xmlns:a16="http://schemas.microsoft.com/office/drawing/2014/main" id="{90E1DE74-37B1-41CE-A481-6F6FF01585D9}"/>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5" name="Slide Number Placeholder 4">
            <a:extLst>
              <a:ext uri="{FF2B5EF4-FFF2-40B4-BE49-F238E27FC236}">
                <a16:creationId xmlns:a16="http://schemas.microsoft.com/office/drawing/2014/main" id="{E6779395-F120-4E13-99BF-1B845CE42C05}"/>
              </a:ext>
            </a:extLst>
          </p:cNvPr>
          <p:cNvSpPr>
            <a:spLocks noGrp="1"/>
          </p:cNvSpPr>
          <p:nvPr>
            <p:ph type="sldNum" sz="quarter" idx="12"/>
          </p:nvPr>
        </p:nvSpPr>
        <p:spPr/>
        <p:txBody>
          <a:bodyPr/>
          <a:lstStyle/>
          <a:p>
            <a:fld id="{14F1411D-0280-154F-AEAC-4C20B7AA46B2}" type="slidenum">
              <a:rPr lang="nl-NL" smtClean="0"/>
              <a:t>50</a:t>
            </a:fld>
            <a:endParaRPr lang="nl-NL"/>
          </a:p>
        </p:txBody>
      </p:sp>
      <p:pic>
        <p:nvPicPr>
          <p:cNvPr id="8194" name="Picture 2" descr="Basic ADR Structure">
            <a:extLst>
              <a:ext uri="{FF2B5EF4-FFF2-40B4-BE49-F238E27FC236}">
                <a16:creationId xmlns:a16="http://schemas.microsoft.com/office/drawing/2014/main" id="{7BD63C13-4F09-4A97-987F-D5BFC2DD2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280" y="1709879"/>
            <a:ext cx="2280882" cy="30274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7FC1AF-F6B2-4C36-98C1-A6B46550492E}"/>
              </a:ext>
            </a:extLst>
          </p:cNvPr>
          <p:cNvSpPr txBox="1"/>
          <p:nvPr/>
        </p:nvSpPr>
        <p:spPr>
          <a:xfrm>
            <a:off x="7000880" y="4728950"/>
            <a:ext cx="1965282" cy="230832"/>
          </a:xfrm>
          <a:prstGeom prst="rect">
            <a:avLst/>
          </a:prstGeom>
          <a:noFill/>
        </p:spPr>
        <p:txBody>
          <a:bodyPr wrap="square" lIns="0" tIns="0" rIns="0" bIns="0" rtlCol="0">
            <a:spAutoFit/>
          </a:bodyPr>
          <a:lstStyle/>
          <a:p>
            <a:r>
              <a:rPr lang="en-US" sz="700" dirty="0"/>
              <a:t>source: </a:t>
            </a:r>
            <a:r>
              <a:rPr lang="en-US" sz="800" b="0" i="0" dirty="0">
                <a:solidFill>
                  <a:srgbClr val="3D3B49"/>
                </a:solidFill>
                <a:effectLst/>
                <a:latin typeface="Guardian Sans Text"/>
              </a:rPr>
              <a:t>Fundamentals of Software Architecture</a:t>
            </a:r>
          </a:p>
          <a:p>
            <a:r>
              <a:rPr lang="en-US" sz="700" dirty="0"/>
              <a:t>,Mark Richards, Neal Ford</a:t>
            </a:r>
          </a:p>
        </p:txBody>
      </p:sp>
      <p:pic>
        <p:nvPicPr>
          <p:cNvPr id="8196" name="Picture 4" descr="Decision Making Unit (DMU), map decision making people | toolshero">
            <a:extLst>
              <a:ext uri="{FF2B5EF4-FFF2-40B4-BE49-F238E27FC236}">
                <a16:creationId xmlns:a16="http://schemas.microsoft.com/office/drawing/2014/main" id="{1978EA24-C288-4A54-AD6D-884EC4499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60039"/>
            <a:ext cx="2981922" cy="149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7689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DBEDF2-AB74-4F6D-BB1D-3BF0DA553977}"/>
              </a:ext>
            </a:extLst>
          </p:cNvPr>
          <p:cNvSpPr>
            <a:spLocks noGrp="1"/>
          </p:cNvSpPr>
          <p:nvPr>
            <p:ph type="title"/>
          </p:nvPr>
        </p:nvSpPr>
        <p:spPr/>
        <p:txBody>
          <a:bodyPr/>
          <a:lstStyle/>
          <a:p>
            <a:r>
              <a:rPr lang="en-US" dirty="0"/>
              <a:t>Shift Left</a:t>
            </a:r>
          </a:p>
        </p:txBody>
      </p:sp>
      <p:sp>
        <p:nvSpPr>
          <p:cNvPr id="8" name="Content Placeholder 7">
            <a:extLst>
              <a:ext uri="{FF2B5EF4-FFF2-40B4-BE49-F238E27FC236}">
                <a16:creationId xmlns:a16="http://schemas.microsoft.com/office/drawing/2014/main" id="{73DE75BB-21F7-4A25-A8C5-20AC471007E5}"/>
              </a:ext>
            </a:extLst>
          </p:cNvPr>
          <p:cNvSpPr>
            <a:spLocks noGrp="1"/>
          </p:cNvSpPr>
          <p:nvPr>
            <p:ph idx="1"/>
          </p:nvPr>
        </p:nvSpPr>
        <p:spPr/>
        <p:txBody>
          <a:bodyPr/>
          <a:lstStyle/>
          <a:p>
            <a:r>
              <a:rPr lang="en-US" dirty="0"/>
              <a:t>Start attending to important aspects of the code base as early as possible (and strive for prevention </a:t>
            </a:r>
            <a:r>
              <a:rPr lang="en-US" dirty="0" err="1"/>
              <a:t>i</a:t>
            </a:r>
            <a:r>
              <a:rPr lang="en-US" dirty="0"/>
              <a:t>/o detection &amp; fix)</a:t>
            </a:r>
          </a:p>
          <a:p>
            <a:pPr lvl="1"/>
            <a:r>
              <a:rPr lang="en-US" dirty="0"/>
              <a:t>security</a:t>
            </a:r>
          </a:p>
          <a:p>
            <a:pPr lvl="1"/>
            <a:r>
              <a:rPr lang="en-US" dirty="0"/>
              <a:t>testing</a:t>
            </a:r>
          </a:p>
          <a:p>
            <a:pPr lvl="1"/>
            <a:r>
              <a:rPr lang="en-US" dirty="0"/>
              <a:t>build &amp; deploy</a:t>
            </a:r>
          </a:p>
          <a:p>
            <a:pPr lvl="1"/>
            <a:r>
              <a:rPr lang="en-US" dirty="0"/>
              <a:t>team ownership</a:t>
            </a:r>
          </a:p>
          <a:p>
            <a:pPr lvl="1"/>
            <a:r>
              <a:rPr lang="en-US" dirty="0"/>
              <a:t>operations</a:t>
            </a:r>
          </a:p>
          <a:p>
            <a:pPr lvl="1"/>
            <a:r>
              <a:rPr lang="en-US" dirty="0"/>
              <a:t>automation</a:t>
            </a:r>
          </a:p>
          <a:p>
            <a:pPr lvl="1"/>
            <a:r>
              <a:rPr lang="en-US" dirty="0"/>
              <a:t>TCO</a:t>
            </a:r>
          </a:p>
        </p:txBody>
      </p:sp>
      <p:sp>
        <p:nvSpPr>
          <p:cNvPr id="4" name="Footer Placeholder 3">
            <a:extLst>
              <a:ext uri="{FF2B5EF4-FFF2-40B4-BE49-F238E27FC236}">
                <a16:creationId xmlns:a16="http://schemas.microsoft.com/office/drawing/2014/main" id="{9AD4AB8E-C2E6-4B76-B4E1-829F10A1E0BD}"/>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5" name="Slide Number Placeholder 4">
            <a:extLst>
              <a:ext uri="{FF2B5EF4-FFF2-40B4-BE49-F238E27FC236}">
                <a16:creationId xmlns:a16="http://schemas.microsoft.com/office/drawing/2014/main" id="{29C67A4E-F1F6-42CC-A481-394702FE3635}"/>
              </a:ext>
            </a:extLst>
          </p:cNvPr>
          <p:cNvSpPr>
            <a:spLocks noGrp="1"/>
          </p:cNvSpPr>
          <p:nvPr>
            <p:ph type="sldNum" sz="quarter" idx="12"/>
          </p:nvPr>
        </p:nvSpPr>
        <p:spPr/>
        <p:txBody>
          <a:bodyPr/>
          <a:lstStyle/>
          <a:p>
            <a:fld id="{14F1411D-0280-154F-AEAC-4C20B7AA46B2}" type="slidenum">
              <a:rPr lang="nl-NL" smtClean="0"/>
              <a:t>51</a:t>
            </a:fld>
            <a:endParaRPr lang="nl-NL"/>
          </a:p>
        </p:txBody>
      </p:sp>
      <p:pic>
        <p:nvPicPr>
          <p:cNvPr id="10" name="Picture 9">
            <a:extLst>
              <a:ext uri="{FF2B5EF4-FFF2-40B4-BE49-F238E27FC236}">
                <a16:creationId xmlns:a16="http://schemas.microsoft.com/office/drawing/2014/main" id="{186C43E5-B737-4712-A7ED-91D93133E3FD}"/>
              </a:ext>
            </a:extLst>
          </p:cNvPr>
          <p:cNvPicPr>
            <a:picLocks noChangeAspect="1"/>
          </p:cNvPicPr>
          <p:nvPr/>
        </p:nvPicPr>
        <p:blipFill rotWithShape="1">
          <a:blip r:embed="rId2">
            <a:clrChange>
              <a:clrFrom>
                <a:srgbClr val="FFFFFF"/>
              </a:clrFrom>
              <a:clrTo>
                <a:srgbClr val="FFFFFF">
                  <a:alpha val="0"/>
                </a:srgbClr>
              </a:clrTo>
            </a:clrChange>
          </a:blip>
          <a:srcRect l="733"/>
          <a:stretch/>
        </p:blipFill>
        <p:spPr>
          <a:xfrm>
            <a:off x="1597152" y="1940560"/>
            <a:ext cx="7443541" cy="2643525"/>
          </a:xfrm>
          <a:prstGeom prst="rect">
            <a:avLst/>
          </a:prstGeom>
        </p:spPr>
      </p:pic>
      <p:sp>
        <p:nvSpPr>
          <p:cNvPr id="11" name="TextBox 10">
            <a:extLst>
              <a:ext uri="{FF2B5EF4-FFF2-40B4-BE49-F238E27FC236}">
                <a16:creationId xmlns:a16="http://schemas.microsoft.com/office/drawing/2014/main" id="{D13C7AA4-8A68-45D5-821C-58AFA293AF7F}"/>
              </a:ext>
            </a:extLst>
          </p:cNvPr>
          <p:cNvSpPr txBox="1"/>
          <p:nvPr/>
        </p:nvSpPr>
        <p:spPr>
          <a:xfrm>
            <a:off x="7447308" y="4677890"/>
            <a:ext cx="1593385" cy="138499"/>
          </a:xfrm>
          <a:prstGeom prst="rect">
            <a:avLst/>
          </a:prstGeom>
          <a:noFill/>
        </p:spPr>
        <p:txBody>
          <a:bodyPr wrap="none" lIns="0" tIns="0" rIns="0" bIns="0" rtlCol="0">
            <a:spAutoFit/>
          </a:bodyPr>
          <a:lstStyle/>
          <a:p>
            <a:r>
              <a:rPr lang="en-US" sz="900" b="0" i="0" dirty="0">
                <a:solidFill>
                  <a:srgbClr val="626262"/>
                </a:solidFill>
                <a:effectLst/>
                <a:latin typeface="Open Sans" panose="020B0606030504020204" pitchFamily="34" charset="0"/>
              </a:rPr>
              <a:t>Source: van der </a:t>
            </a:r>
            <a:r>
              <a:rPr lang="en-US" sz="900" b="0" i="0" dirty="0" err="1">
                <a:solidFill>
                  <a:srgbClr val="626262"/>
                </a:solidFill>
                <a:effectLst/>
                <a:latin typeface="Open Sans" panose="020B0606030504020204" pitchFamily="34" charset="0"/>
              </a:rPr>
              <a:t>Cruijsen</a:t>
            </a:r>
            <a:r>
              <a:rPr lang="en-US" sz="900" b="0" i="0" dirty="0">
                <a:solidFill>
                  <a:srgbClr val="626262"/>
                </a:solidFill>
                <a:effectLst/>
                <a:latin typeface="Open Sans" panose="020B0606030504020204" pitchFamily="34" charset="0"/>
              </a:rPr>
              <a:t> 2017</a:t>
            </a:r>
            <a:endParaRPr lang="en-US" sz="800" dirty="0"/>
          </a:p>
        </p:txBody>
      </p:sp>
      <p:sp>
        <p:nvSpPr>
          <p:cNvPr id="12" name="Arrow: Left 11">
            <a:extLst>
              <a:ext uri="{FF2B5EF4-FFF2-40B4-BE49-F238E27FC236}">
                <a16:creationId xmlns:a16="http://schemas.microsoft.com/office/drawing/2014/main" id="{EB184BCF-F608-4A45-A083-012771B43CB1}"/>
              </a:ext>
            </a:extLst>
          </p:cNvPr>
          <p:cNvSpPr/>
          <p:nvPr/>
        </p:nvSpPr>
        <p:spPr>
          <a:xfrm>
            <a:off x="3980688" y="2674279"/>
            <a:ext cx="1743456" cy="304800"/>
          </a:xfrm>
          <a:prstGeom prst="leftArrow">
            <a:avLst/>
          </a:prstGeom>
          <a:gradFill flip="none" rotWithShape="1">
            <a:gsLst>
              <a:gs pos="0">
                <a:srgbClr val="00BAF0"/>
              </a:gs>
              <a:gs pos="46000">
                <a:schemeClr val="accent1">
                  <a:lumMod val="45000"/>
                  <a:lumOff val="55000"/>
                </a:schemeClr>
              </a:gs>
              <a:gs pos="100000">
                <a:srgbClr val="6E7E9B"/>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2965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088952" y="1376889"/>
            <a:ext cx="2133824" cy="1926106"/>
          </a:xfrm>
          <a:prstGeom prst="rect">
            <a:avLst/>
          </a:prstGeom>
        </p:spPr>
      </p:pic>
      <p:sp>
        <p:nvSpPr>
          <p:cNvPr id="4" name="Slide Number Placeholder 3">
            <a:extLst>
              <a:ext uri="{FF2B5EF4-FFF2-40B4-BE49-F238E27FC236}">
                <a16:creationId xmlns:a16="http://schemas.microsoft.com/office/drawing/2014/main" id="{27702DBC-BA96-476D-98F0-55E352E27944}"/>
              </a:ext>
            </a:extLst>
          </p:cNvPr>
          <p:cNvSpPr>
            <a:spLocks noGrp="1"/>
          </p:cNvSpPr>
          <p:nvPr>
            <p:ph type="sldNum" sz="quarter" idx="12"/>
          </p:nvPr>
        </p:nvSpPr>
        <p:spPr/>
        <p:txBody>
          <a:bodyPr/>
          <a:lstStyle/>
          <a:p>
            <a:fld id="{14F1411D-0280-154F-AEAC-4C20B7AA46B2}" type="slidenum">
              <a:rPr lang="nl-NL" noProof="0" smtClean="0"/>
              <a:t>52</a:t>
            </a:fld>
            <a:endParaRPr lang="nl-NL" noProof="0" dirty="0"/>
          </a:p>
        </p:txBody>
      </p:sp>
      <p:pic>
        <p:nvPicPr>
          <p:cNvPr id="1026" name="Picture 2" descr="Software Engineering at Google">
            <a:extLst>
              <a:ext uri="{FF2B5EF4-FFF2-40B4-BE49-F238E27FC236}">
                <a16:creationId xmlns:a16="http://schemas.microsoft.com/office/drawing/2014/main" id="{D604D422-CB6C-4E8C-A70E-6198AF3ABE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90" y="2244936"/>
            <a:ext cx="1581000" cy="2075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684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9176-E9C5-4F53-886F-642C214CA485}"/>
              </a:ext>
            </a:extLst>
          </p:cNvPr>
          <p:cNvSpPr>
            <a:spLocks noGrp="1"/>
          </p:cNvSpPr>
          <p:nvPr>
            <p:ph type="title"/>
          </p:nvPr>
        </p:nvSpPr>
        <p:spPr>
          <a:xfrm>
            <a:off x="720000" y="288000"/>
            <a:ext cx="6623999" cy="503999"/>
          </a:xfrm>
        </p:spPr>
        <p:txBody>
          <a:bodyPr anchor="ctr">
            <a:normAutofit/>
          </a:bodyPr>
          <a:lstStyle/>
          <a:p>
            <a:r>
              <a:rPr lang="en-US" dirty="0"/>
              <a:t>Time and Change</a:t>
            </a:r>
          </a:p>
        </p:txBody>
      </p:sp>
      <p:sp>
        <p:nvSpPr>
          <p:cNvPr id="6" name="Content Placeholder 5">
            <a:extLst>
              <a:ext uri="{FF2B5EF4-FFF2-40B4-BE49-F238E27FC236}">
                <a16:creationId xmlns:a16="http://schemas.microsoft.com/office/drawing/2014/main" id="{1271BA7D-3EDE-4013-A333-2C7ED042DFE7}"/>
              </a:ext>
            </a:extLst>
          </p:cNvPr>
          <p:cNvSpPr>
            <a:spLocks noGrp="1"/>
          </p:cNvSpPr>
          <p:nvPr>
            <p:ph idx="1"/>
          </p:nvPr>
        </p:nvSpPr>
        <p:spPr>
          <a:xfrm>
            <a:off x="567600" y="900001"/>
            <a:ext cx="3924000" cy="3401999"/>
          </a:xfrm>
        </p:spPr>
        <p:txBody>
          <a:bodyPr anchor="t">
            <a:normAutofit/>
          </a:bodyPr>
          <a:lstStyle/>
          <a:p>
            <a:pPr>
              <a:spcAft>
                <a:spcPts val="600"/>
              </a:spcAft>
            </a:pPr>
            <a:r>
              <a:rPr lang="en-US" dirty="0"/>
              <a:t>Functional Requirements because of new insights, business evolution and innovation</a:t>
            </a:r>
          </a:p>
          <a:p>
            <a:pPr>
              <a:spcAft>
                <a:spcPts val="600"/>
              </a:spcAft>
            </a:pPr>
            <a:r>
              <a:rPr lang="en-US" dirty="0"/>
              <a:t>Non-Functional requirements because of growth, costs and regulations</a:t>
            </a:r>
          </a:p>
          <a:p>
            <a:pPr>
              <a:spcAft>
                <a:spcPts val="600"/>
              </a:spcAft>
            </a:pPr>
            <a:r>
              <a:rPr lang="en-US" dirty="0"/>
              <a:t>Technological advances (&amp; deprecations) and shifts in community and among vendors</a:t>
            </a:r>
          </a:p>
          <a:p>
            <a:pPr>
              <a:spcAft>
                <a:spcPts val="600"/>
              </a:spcAft>
            </a:pPr>
            <a:r>
              <a:rPr lang="en-US" dirty="0"/>
              <a:t>Team members joining and leaving</a:t>
            </a:r>
          </a:p>
          <a:p>
            <a:pPr>
              <a:spcAft>
                <a:spcPts val="600"/>
              </a:spcAft>
            </a:pPr>
            <a:r>
              <a:rPr lang="en-US" dirty="0"/>
              <a:t>Changes in organization structure, scale, processes </a:t>
            </a:r>
          </a:p>
          <a:p>
            <a:pPr>
              <a:spcAft>
                <a:spcPts val="600"/>
              </a:spcAft>
            </a:pPr>
            <a:r>
              <a:rPr lang="en-US" dirty="0"/>
              <a:t>Memories fading</a:t>
            </a:r>
          </a:p>
        </p:txBody>
      </p:sp>
      <p:sp>
        <p:nvSpPr>
          <p:cNvPr id="3" name="Footer Placeholder 2">
            <a:extLst>
              <a:ext uri="{FF2B5EF4-FFF2-40B4-BE49-F238E27FC236}">
                <a16:creationId xmlns:a16="http://schemas.microsoft.com/office/drawing/2014/main" id="{34305CBD-78C3-4F5D-A67A-64698F291D33}"/>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en-NL"/>
          </a:p>
        </p:txBody>
      </p:sp>
      <p:sp>
        <p:nvSpPr>
          <p:cNvPr id="4" name="Slide Number Placeholder 3">
            <a:extLst>
              <a:ext uri="{FF2B5EF4-FFF2-40B4-BE49-F238E27FC236}">
                <a16:creationId xmlns:a16="http://schemas.microsoft.com/office/drawing/2014/main" id="{927841FC-773E-4D17-9AEC-0A7DA2E53DED}"/>
              </a:ext>
            </a:extLst>
          </p:cNvPr>
          <p:cNvSpPr>
            <a:spLocks noGrp="1"/>
          </p:cNvSpPr>
          <p:nvPr>
            <p:ph type="sldNum" sz="quarter" idx="12"/>
          </p:nvPr>
        </p:nvSpPr>
        <p:spPr>
          <a:xfrm>
            <a:off x="8280000" y="5004000"/>
            <a:ext cx="144000" cy="108000"/>
          </a:xfrm>
        </p:spPr>
        <p:txBody>
          <a:bodyPr anchor="t">
            <a:normAutofit/>
          </a:bodyPr>
          <a:lstStyle/>
          <a:p>
            <a:pPr>
              <a:spcAft>
                <a:spcPts val="600"/>
              </a:spcAft>
            </a:pPr>
            <a:fld id="{BF590972-BD5A-4E8E-8655-ACB12844DF5C}" type="slidenum">
              <a:rPr lang="en-NL" smtClean="0"/>
              <a:pPr>
                <a:spcAft>
                  <a:spcPts val="600"/>
                </a:spcAft>
              </a:pPr>
              <a:t>6</a:t>
            </a:fld>
            <a:endParaRPr lang="en-NL"/>
          </a:p>
        </p:txBody>
      </p:sp>
      <p:pic>
        <p:nvPicPr>
          <p:cNvPr id="5" name="Picture 2" descr="Interesting Facts About Time, The Fourth Dimension, And Time Travel -">
            <a:extLst>
              <a:ext uri="{FF2B5EF4-FFF2-40B4-BE49-F238E27FC236}">
                <a16:creationId xmlns:a16="http://schemas.microsoft.com/office/drawing/2014/main" id="{9D0A8DC9-DABF-4155-819B-DD00289B06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14" r="9170"/>
          <a:stretch/>
        </p:blipFill>
        <p:spPr bwMode="auto">
          <a:xfrm>
            <a:off x="4644000" y="810001"/>
            <a:ext cx="4500000" cy="3510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18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CD96-F194-46F7-8DAB-E96AA3605CAE}"/>
              </a:ext>
            </a:extLst>
          </p:cNvPr>
          <p:cNvSpPr>
            <a:spLocks noGrp="1"/>
          </p:cNvSpPr>
          <p:nvPr>
            <p:ph type="title"/>
          </p:nvPr>
        </p:nvSpPr>
        <p:spPr/>
        <p:txBody>
          <a:bodyPr/>
          <a:lstStyle/>
          <a:p>
            <a:r>
              <a:rPr lang="en-US" dirty="0"/>
              <a:t>Passage of Time</a:t>
            </a:r>
          </a:p>
        </p:txBody>
      </p:sp>
      <p:sp>
        <p:nvSpPr>
          <p:cNvPr id="4" name="Footer Placeholder 3">
            <a:extLst>
              <a:ext uri="{FF2B5EF4-FFF2-40B4-BE49-F238E27FC236}">
                <a16:creationId xmlns:a16="http://schemas.microsoft.com/office/drawing/2014/main" id="{A5B533C8-7B3E-4B23-AE73-4DFF9E3A4F65}"/>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Graphic 5" descr="Factory">
            <a:extLst>
              <a:ext uri="{FF2B5EF4-FFF2-40B4-BE49-F238E27FC236}">
                <a16:creationId xmlns:a16="http://schemas.microsoft.com/office/drawing/2014/main" id="{585903DF-F0A6-4955-92CE-CC5D53E8C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3513" y="1268497"/>
            <a:ext cx="2606505" cy="2606505"/>
          </a:xfrm>
          <a:prstGeom prst="rect">
            <a:avLst/>
          </a:prstGeom>
        </p:spPr>
      </p:pic>
      <p:sp>
        <p:nvSpPr>
          <p:cNvPr id="7" name="TextBox 6">
            <a:extLst>
              <a:ext uri="{FF2B5EF4-FFF2-40B4-BE49-F238E27FC236}">
                <a16:creationId xmlns:a16="http://schemas.microsoft.com/office/drawing/2014/main" id="{6C1552C2-C18A-4787-89FF-970FF5CFFF1B}"/>
              </a:ext>
            </a:extLst>
          </p:cNvPr>
          <p:cNvSpPr txBox="1"/>
          <p:nvPr/>
        </p:nvSpPr>
        <p:spPr>
          <a:xfrm>
            <a:off x="409397" y="1516389"/>
            <a:ext cx="290464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competitive advantage</a:t>
            </a:r>
          </a:p>
        </p:txBody>
      </p:sp>
      <p:sp>
        <p:nvSpPr>
          <p:cNvPr id="8" name="TextBox 7">
            <a:extLst>
              <a:ext uri="{FF2B5EF4-FFF2-40B4-BE49-F238E27FC236}">
                <a16:creationId xmlns:a16="http://schemas.microsoft.com/office/drawing/2014/main" id="{E28EF691-4FA8-4E49-B951-B23199695DAC}"/>
              </a:ext>
            </a:extLst>
          </p:cNvPr>
          <p:cNvSpPr txBox="1"/>
          <p:nvPr/>
        </p:nvSpPr>
        <p:spPr>
          <a:xfrm>
            <a:off x="719999" y="3948111"/>
            <a:ext cx="3177152"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breakthrough innovation</a:t>
            </a:r>
          </a:p>
        </p:txBody>
      </p:sp>
      <p:sp>
        <p:nvSpPr>
          <p:cNvPr id="9" name="TextBox 8">
            <a:extLst>
              <a:ext uri="{FF2B5EF4-FFF2-40B4-BE49-F238E27FC236}">
                <a16:creationId xmlns:a16="http://schemas.microsoft.com/office/drawing/2014/main" id="{3332F40A-7E13-44A2-AB59-B6A97160E668}"/>
              </a:ext>
            </a:extLst>
          </p:cNvPr>
          <p:cNvSpPr txBox="1"/>
          <p:nvPr/>
        </p:nvSpPr>
        <p:spPr>
          <a:xfrm>
            <a:off x="7074774" y="1908390"/>
            <a:ext cx="1594988"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cutting edge</a:t>
            </a:r>
          </a:p>
        </p:txBody>
      </p:sp>
      <p:sp>
        <p:nvSpPr>
          <p:cNvPr id="10" name="TextBox 9">
            <a:extLst>
              <a:ext uri="{FF2B5EF4-FFF2-40B4-BE49-F238E27FC236}">
                <a16:creationId xmlns:a16="http://schemas.microsoft.com/office/drawing/2014/main" id="{2CF3447B-16F6-44CE-8F2E-64F157896B67}"/>
              </a:ext>
            </a:extLst>
          </p:cNvPr>
          <p:cNvSpPr txBox="1"/>
          <p:nvPr/>
        </p:nvSpPr>
        <p:spPr>
          <a:xfrm>
            <a:off x="4356765" y="1041248"/>
            <a:ext cx="200215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business critical</a:t>
            </a:r>
          </a:p>
        </p:txBody>
      </p:sp>
      <p:sp>
        <p:nvSpPr>
          <p:cNvPr id="11" name="TextBox 10">
            <a:extLst>
              <a:ext uri="{FF2B5EF4-FFF2-40B4-BE49-F238E27FC236}">
                <a16:creationId xmlns:a16="http://schemas.microsoft.com/office/drawing/2014/main" id="{75D37DF9-F4CD-4947-B8E4-BD12C283DAD0}"/>
              </a:ext>
            </a:extLst>
          </p:cNvPr>
          <p:cNvSpPr txBox="1"/>
          <p:nvPr/>
        </p:nvSpPr>
        <p:spPr>
          <a:xfrm>
            <a:off x="5660018" y="4255888"/>
            <a:ext cx="1718419"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high visibility</a:t>
            </a:r>
          </a:p>
        </p:txBody>
      </p:sp>
      <p:sp>
        <p:nvSpPr>
          <p:cNvPr id="3" name="Slide Number Placeholder 2">
            <a:extLst>
              <a:ext uri="{FF2B5EF4-FFF2-40B4-BE49-F238E27FC236}">
                <a16:creationId xmlns:a16="http://schemas.microsoft.com/office/drawing/2014/main" id="{0793B955-2977-4B18-9913-9B17593133D8}"/>
              </a:ext>
            </a:extLst>
          </p:cNvPr>
          <p:cNvSpPr>
            <a:spLocks noGrp="1"/>
          </p:cNvSpPr>
          <p:nvPr>
            <p:ph type="sldNum" sz="quarter" idx="12"/>
          </p:nvPr>
        </p:nvSpPr>
        <p:spPr/>
        <p:txBody>
          <a:bodyPr/>
          <a:lstStyle/>
          <a:p>
            <a:fld id="{14F1411D-0280-154F-AEAC-4C20B7AA46B2}" type="slidenum">
              <a:rPr lang="nl-NL" smtClean="0"/>
              <a:t>7</a:t>
            </a:fld>
            <a:endParaRPr lang="nl-NL"/>
          </a:p>
        </p:txBody>
      </p:sp>
      <p:sp>
        <p:nvSpPr>
          <p:cNvPr id="12" name="TextBox 11">
            <a:extLst>
              <a:ext uri="{FF2B5EF4-FFF2-40B4-BE49-F238E27FC236}">
                <a16:creationId xmlns:a16="http://schemas.microsoft.com/office/drawing/2014/main" id="{83B6DCB3-21FD-45EB-A5CE-75CF8ED7D650}"/>
              </a:ext>
            </a:extLst>
          </p:cNvPr>
          <p:cNvSpPr txBox="1"/>
          <p:nvPr/>
        </p:nvSpPr>
        <p:spPr>
          <a:xfrm>
            <a:off x="6104957" y="3272056"/>
            <a:ext cx="2564805"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buzzing with energy</a:t>
            </a:r>
          </a:p>
        </p:txBody>
      </p:sp>
      <p:sp>
        <p:nvSpPr>
          <p:cNvPr id="13" name="TextBox 12">
            <a:extLst>
              <a:ext uri="{FF2B5EF4-FFF2-40B4-BE49-F238E27FC236}">
                <a16:creationId xmlns:a16="http://schemas.microsoft.com/office/drawing/2014/main" id="{152F2DAE-08DD-4B7F-8382-E84F363770DC}"/>
              </a:ext>
            </a:extLst>
          </p:cNvPr>
          <p:cNvSpPr txBox="1"/>
          <p:nvPr/>
        </p:nvSpPr>
        <p:spPr>
          <a:xfrm>
            <a:off x="488708" y="2678137"/>
            <a:ext cx="1771319"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sparkling new</a:t>
            </a:r>
          </a:p>
        </p:txBody>
      </p:sp>
    </p:spTree>
    <p:extLst>
      <p:ext uri="{BB962C8B-B14F-4D97-AF65-F5344CB8AC3E}">
        <p14:creationId xmlns:p14="http://schemas.microsoft.com/office/powerpoint/2010/main" val="366491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CD96-F194-46F7-8DAB-E96AA3605CAE}"/>
              </a:ext>
            </a:extLst>
          </p:cNvPr>
          <p:cNvSpPr>
            <a:spLocks noGrp="1"/>
          </p:cNvSpPr>
          <p:nvPr>
            <p:ph type="title"/>
          </p:nvPr>
        </p:nvSpPr>
        <p:spPr/>
        <p:txBody>
          <a:bodyPr/>
          <a:lstStyle/>
          <a:p>
            <a:r>
              <a:rPr lang="en-US" dirty="0"/>
              <a:t>Passage of Time</a:t>
            </a:r>
          </a:p>
        </p:txBody>
      </p:sp>
      <p:sp>
        <p:nvSpPr>
          <p:cNvPr id="4" name="Footer Placeholder 3">
            <a:extLst>
              <a:ext uri="{FF2B5EF4-FFF2-40B4-BE49-F238E27FC236}">
                <a16:creationId xmlns:a16="http://schemas.microsoft.com/office/drawing/2014/main" id="{A5B533C8-7B3E-4B23-AE73-4DFF9E3A4F65}"/>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Graphic 5" descr="Factory">
            <a:extLst>
              <a:ext uri="{FF2B5EF4-FFF2-40B4-BE49-F238E27FC236}">
                <a16:creationId xmlns:a16="http://schemas.microsoft.com/office/drawing/2014/main" id="{585903DF-F0A6-4955-92CE-CC5D53E8C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3513" y="1268497"/>
            <a:ext cx="2606505" cy="2606505"/>
          </a:xfrm>
          <a:prstGeom prst="rect">
            <a:avLst/>
          </a:prstGeom>
        </p:spPr>
      </p:pic>
      <p:sp>
        <p:nvSpPr>
          <p:cNvPr id="7" name="TextBox 6">
            <a:extLst>
              <a:ext uri="{FF2B5EF4-FFF2-40B4-BE49-F238E27FC236}">
                <a16:creationId xmlns:a16="http://schemas.microsoft.com/office/drawing/2014/main" id="{6C1552C2-C18A-4787-89FF-970FF5CFFF1B}"/>
              </a:ext>
            </a:extLst>
          </p:cNvPr>
          <p:cNvSpPr txBox="1"/>
          <p:nvPr/>
        </p:nvSpPr>
        <p:spPr>
          <a:xfrm>
            <a:off x="1120597" y="2004069"/>
            <a:ext cx="405560"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old</a:t>
            </a:r>
          </a:p>
        </p:txBody>
      </p:sp>
      <p:sp>
        <p:nvSpPr>
          <p:cNvPr id="8" name="TextBox 7">
            <a:extLst>
              <a:ext uri="{FF2B5EF4-FFF2-40B4-BE49-F238E27FC236}">
                <a16:creationId xmlns:a16="http://schemas.microsoft.com/office/drawing/2014/main" id="{E28EF691-4FA8-4E49-B951-B23199695DAC}"/>
              </a:ext>
            </a:extLst>
          </p:cNvPr>
          <p:cNvSpPr txBox="1"/>
          <p:nvPr/>
        </p:nvSpPr>
        <p:spPr>
          <a:xfrm>
            <a:off x="1946476" y="4148950"/>
            <a:ext cx="1487587"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not modern</a:t>
            </a:r>
          </a:p>
        </p:txBody>
      </p:sp>
      <p:sp>
        <p:nvSpPr>
          <p:cNvPr id="9" name="TextBox 8">
            <a:extLst>
              <a:ext uri="{FF2B5EF4-FFF2-40B4-BE49-F238E27FC236}">
                <a16:creationId xmlns:a16="http://schemas.microsoft.com/office/drawing/2014/main" id="{3332F40A-7E13-44A2-AB59-B6A97160E668}"/>
              </a:ext>
            </a:extLst>
          </p:cNvPr>
          <p:cNvSpPr txBox="1"/>
          <p:nvPr/>
        </p:nvSpPr>
        <p:spPr>
          <a:xfrm>
            <a:off x="7592934" y="2216167"/>
            <a:ext cx="80631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legacy</a:t>
            </a:r>
          </a:p>
        </p:txBody>
      </p:sp>
      <p:sp>
        <p:nvSpPr>
          <p:cNvPr id="10" name="TextBox 9">
            <a:extLst>
              <a:ext uri="{FF2B5EF4-FFF2-40B4-BE49-F238E27FC236}">
                <a16:creationId xmlns:a16="http://schemas.microsoft.com/office/drawing/2014/main" id="{2CF3447B-16F6-44CE-8F2E-64F157896B67}"/>
              </a:ext>
            </a:extLst>
          </p:cNvPr>
          <p:cNvSpPr txBox="1"/>
          <p:nvPr/>
        </p:nvSpPr>
        <p:spPr>
          <a:xfrm>
            <a:off x="4356765" y="1041248"/>
            <a:ext cx="200215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business critical</a:t>
            </a:r>
          </a:p>
        </p:txBody>
      </p:sp>
      <p:sp>
        <p:nvSpPr>
          <p:cNvPr id="11" name="TextBox 10">
            <a:extLst>
              <a:ext uri="{FF2B5EF4-FFF2-40B4-BE49-F238E27FC236}">
                <a16:creationId xmlns:a16="http://schemas.microsoft.com/office/drawing/2014/main" id="{75D37DF9-F4CD-4947-B8E4-BD12C283DAD0}"/>
              </a:ext>
            </a:extLst>
          </p:cNvPr>
          <p:cNvSpPr txBox="1"/>
          <p:nvPr/>
        </p:nvSpPr>
        <p:spPr>
          <a:xfrm>
            <a:off x="5660018" y="4255888"/>
            <a:ext cx="211436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custom software</a:t>
            </a:r>
          </a:p>
        </p:txBody>
      </p:sp>
      <p:sp>
        <p:nvSpPr>
          <p:cNvPr id="3" name="Slide Number Placeholder 2">
            <a:extLst>
              <a:ext uri="{FF2B5EF4-FFF2-40B4-BE49-F238E27FC236}">
                <a16:creationId xmlns:a16="http://schemas.microsoft.com/office/drawing/2014/main" id="{0793B955-2977-4B18-9913-9B17593133D8}"/>
              </a:ext>
            </a:extLst>
          </p:cNvPr>
          <p:cNvSpPr>
            <a:spLocks noGrp="1"/>
          </p:cNvSpPr>
          <p:nvPr>
            <p:ph type="sldNum" sz="quarter" idx="12"/>
          </p:nvPr>
        </p:nvSpPr>
        <p:spPr/>
        <p:txBody>
          <a:bodyPr/>
          <a:lstStyle/>
          <a:p>
            <a:fld id="{14F1411D-0280-154F-AEAC-4C20B7AA46B2}" type="slidenum">
              <a:rPr lang="nl-NL" smtClean="0"/>
              <a:t>8</a:t>
            </a:fld>
            <a:endParaRPr lang="nl-NL"/>
          </a:p>
        </p:txBody>
      </p:sp>
    </p:spTree>
    <p:extLst>
      <p:ext uri="{BB962C8B-B14F-4D97-AF65-F5344CB8AC3E}">
        <p14:creationId xmlns:p14="http://schemas.microsoft.com/office/powerpoint/2010/main" val="121337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CD96-F194-46F7-8DAB-E96AA3605CAE}"/>
              </a:ext>
            </a:extLst>
          </p:cNvPr>
          <p:cNvSpPr>
            <a:spLocks noGrp="1"/>
          </p:cNvSpPr>
          <p:nvPr>
            <p:ph type="title"/>
          </p:nvPr>
        </p:nvSpPr>
        <p:spPr/>
        <p:txBody>
          <a:bodyPr/>
          <a:lstStyle/>
          <a:p>
            <a:r>
              <a:rPr lang="en-US" dirty="0"/>
              <a:t>Passage of Time</a:t>
            </a:r>
          </a:p>
        </p:txBody>
      </p:sp>
      <p:sp>
        <p:nvSpPr>
          <p:cNvPr id="4" name="Footer Placeholder 3">
            <a:extLst>
              <a:ext uri="{FF2B5EF4-FFF2-40B4-BE49-F238E27FC236}">
                <a16:creationId xmlns:a16="http://schemas.microsoft.com/office/drawing/2014/main" id="{A5B533C8-7B3E-4B23-AE73-4DFF9E3A4F65}"/>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Graphic 5" descr="Factory">
            <a:extLst>
              <a:ext uri="{FF2B5EF4-FFF2-40B4-BE49-F238E27FC236}">
                <a16:creationId xmlns:a16="http://schemas.microsoft.com/office/drawing/2014/main" id="{585903DF-F0A6-4955-92CE-CC5D53E8C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3513" y="1268497"/>
            <a:ext cx="2606505" cy="2606505"/>
          </a:xfrm>
          <a:prstGeom prst="rect">
            <a:avLst/>
          </a:prstGeom>
        </p:spPr>
      </p:pic>
      <p:sp>
        <p:nvSpPr>
          <p:cNvPr id="7" name="TextBox 6">
            <a:extLst>
              <a:ext uri="{FF2B5EF4-FFF2-40B4-BE49-F238E27FC236}">
                <a16:creationId xmlns:a16="http://schemas.microsoft.com/office/drawing/2014/main" id="{6C1552C2-C18A-4787-89FF-970FF5CFFF1B}"/>
              </a:ext>
            </a:extLst>
          </p:cNvPr>
          <p:cNvSpPr txBox="1"/>
          <p:nvPr/>
        </p:nvSpPr>
        <p:spPr>
          <a:xfrm>
            <a:off x="854204" y="2004069"/>
            <a:ext cx="150041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end of scale</a:t>
            </a:r>
          </a:p>
        </p:txBody>
      </p:sp>
      <p:sp>
        <p:nvSpPr>
          <p:cNvPr id="8" name="TextBox 7">
            <a:extLst>
              <a:ext uri="{FF2B5EF4-FFF2-40B4-BE49-F238E27FC236}">
                <a16:creationId xmlns:a16="http://schemas.microsoft.com/office/drawing/2014/main" id="{E28EF691-4FA8-4E49-B951-B23199695DAC}"/>
              </a:ext>
            </a:extLst>
          </p:cNvPr>
          <p:cNvSpPr txBox="1"/>
          <p:nvPr/>
        </p:nvSpPr>
        <p:spPr>
          <a:xfrm>
            <a:off x="1946476" y="4148950"/>
            <a:ext cx="209833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low on expertise</a:t>
            </a:r>
          </a:p>
        </p:txBody>
      </p:sp>
      <p:sp>
        <p:nvSpPr>
          <p:cNvPr id="9" name="TextBox 8">
            <a:extLst>
              <a:ext uri="{FF2B5EF4-FFF2-40B4-BE49-F238E27FC236}">
                <a16:creationId xmlns:a16="http://schemas.microsoft.com/office/drawing/2014/main" id="{3332F40A-7E13-44A2-AB59-B6A97160E668}"/>
              </a:ext>
            </a:extLst>
          </p:cNvPr>
          <p:cNvSpPr txBox="1"/>
          <p:nvPr/>
        </p:nvSpPr>
        <p:spPr>
          <a:xfrm>
            <a:off x="7343999" y="2875924"/>
            <a:ext cx="833562"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fragile</a:t>
            </a:r>
          </a:p>
        </p:txBody>
      </p:sp>
      <p:sp>
        <p:nvSpPr>
          <p:cNvPr id="10" name="TextBox 9">
            <a:extLst>
              <a:ext uri="{FF2B5EF4-FFF2-40B4-BE49-F238E27FC236}">
                <a16:creationId xmlns:a16="http://schemas.microsoft.com/office/drawing/2014/main" id="{2CF3447B-16F6-44CE-8F2E-64F157896B67}"/>
              </a:ext>
            </a:extLst>
          </p:cNvPr>
          <p:cNvSpPr txBox="1"/>
          <p:nvPr/>
        </p:nvSpPr>
        <p:spPr>
          <a:xfrm>
            <a:off x="5294314" y="1371822"/>
            <a:ext cx="3348674"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no tests, no specs, no docs</a:t>
            </a:r>
          </a:p>
        </p:txBody>
      </p:sp>
      <p:sp>
        <p:nvSpPr>
          <p:cNvPr id="11" name="TextBox 10">
            <a:extLst>
              <a:ext uri="{FF2B5EF4-FFF2-40B4-BE49-F238E27FC236}">
                <a16:creationId xmlns:a16="http://schemas.microsoft.com/office/drawing/2014/main" id="{75D37DF9-F4CD-4947-B8E4-BD12C283DAD0}"/>
              </a:ext>
            </a:extLst>
          </p:cNvPr>
          <p:cNvSpPr txBox="1"/>
          <p:nvPr/>
        </p:nvSpPr>
        <p:spPr>
          <a:xfrm>
            <a:off x="5660018" y="4255888"/>
            <a:ext cx="1861087"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expensive TCO</a:t>
            </a:r>
          </a:p>
        </p:txBody>
      </p:sp>
      <p:sp>
        <p:nvSpPr>
          <p:cNvPr id="12" name="TextBox 11">
            <a:extLst>
              <a:ext uri="{FF2B5EF4-FFF2-40B4-BE49-F238E27FC236}">
                <a16:creationId xmlns:a16="http://schemas.microsoft.com/office/drawing/2014/main" id="{88FF695B-2F70-4ADF-95E4-92F95AE2D310}"/>
              </a:ext>
            </a:extLst>
          </p:cNvPr>
          <p:cNvSpPr txBox="1"/>
          <p:nvPr/>
        </p:nvSpPr>
        <p:spPr>
          <a:xfrm>
            <a:off x="2149992" y="994549"/>
            <a:ext cx="2409314"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high technical debt</a:t>
            </a:r>
          </a:p>
        </p:txBody>
      </p:sp>
      <p:sp>
        <p:nvSpPr>
          <p:cNvPr id="13" name="TextBox 12">
            <a:extLst>
              <a:ext uri="{FF2B5EF4-FFF2-40B4-BE49-F238E27FC236}">
                <a16:creationId xmlns:a16="http://schemas.microsoft.com/office/drawing/2014/main" id="{DA86597A-D50F-4225-BC41-0E8DEC9DDF91}"/>
              </a:ext>
            </a:extLst>
          </p:cNvPr>
          <p:cNvSpPr txBox="1"/>
          <p:nvPr/>
        </p:nvSpPr>
        <p:spPr>
          <a:xfrm>
            <a:off x="719999" y="3139430"/>
            <a:ext cx="159659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no evolution</a:t>
            </a:r>
          </a:p>
        </p:txBody>
      </p:sp>
      <p:sp>
        <p:nvSpPr>
          <p:cNvPr id="3" name="Slide Number Placeholder 2">
            <a:extLst>
              <a:ext uri="{FF2B5EF4-FFF2-40B4-BE49-F238E27FC236}">
                <a16:creationId xmlns:a16="http://schemas.microsoft.com/office/drawing/2014/main" id="{DC843C8C-7C55-4F61-A115-10B92DC9C526}"/>
              </a:ext>
            </a:extLst>
          </p:cNvPr>
          <p:cNvSpPr>
            <a:spLocks noGrp="1"/>
          </p:cNvSpPr>
          <p:nvPr>
            <p:ph type="sldNum" sz="quarter" idx="12"/>
          </p:nvPr>
        </p:nvSpPr>
        <p:spPr/>
        <p:txBody>
          <a:bodyPr/>
          <a:lstStyle/>
          <a:p>
            <a:fld id="{14F1411D-0280-154F-AEAC-4C20B7AA46B2}" type="slidenum">
              <a:rPr lang="nl-NL" smtClean="0"/>
              <a:t>9</a:t>
            </a:fld>
            <a:endParaRPr lang="nl-NL"/>
          </a:p>
        </p:txBody>
      </p:sp>
    </p:spTree>
    <p:extLst>
      <p:ext uri="{BB962C8B-B14F-4D97-AF65-F5344CB8AC3E}">
        <p14:creationId xmlns:p14="http://schemas.microsoft.com/office/powerpoint/2010/main" val="106414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5" ma:contentTypeDescription="Een nieuw document maken." ma:contentTypeScope="" ma:versionID="9a988d12ba91b9d021c0651cc88f21b9">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310b11a23dc7eb604875a794df684694"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2.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C4DC1237-5D62-454A-8901-32C8E954B3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6109</TotalTime>
  <Words>3384</Words>
  <Application>Microsoft Office PowerPoint</Application>
  <PresentationFormat>On-screen Show (16:9)</PresentationFormat>
  <Paragraphs>549</Paragraphs>
  <Slides>52</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52</vt:i4>
      </vt:variant>
    </vt:vector>
  </HeadingPairs>
  <TitlesOfParts>
    <vt:vector size="65" baseType="lpstr">
      <vt:lpstr>Agency FB</vt:lpstr>
      <vt:lpstr>Arial</vt:lpstr>
      <vt:lpstr>Bradley Hand ITC</vt:lpstr>
      <vt:lpstr>Brush Script MT</vt:lpstr>
      <vt:lpstr>Calibri</vt:lpstr>
      <vt:lpstr>Forte</vt:lpstr>
      <vt:lpstr>Guardian Sans Text</vt:lpstr>
      <vt:lpstr>inherit</vt:lpstr>
      <vt:lpstr>Noto serif</vt:lpstr>
      <vt:lpstr>Open Sans</vt:lpstr>
      <vt:lpstr>Segoe UI Black</vt:lpstr>
      <vt:lpstr>Office-thema</vt:lpstr>
      <vt:lpstr>Office-thema</vt:lpstr>
      <vt:lpstr>Software Engineering  as the  Next Level Up  from Programming</vt:lpstr>
      <vt:lpstr>Lucas Jellema  CTO for AMIS | Conclusion Cloud Solution Architect  </vt:lpstr>
      <vt:lpstr>Programming  Software Engineering</vt:lpstr>
      <vt:lpstr>Programming  Software Engineering</vt:lpstr>
      <vt:lpstr>Your organization’s codebase is sustainable when you are able to change all of the things that you ought to change, safely, and can do so for  the life of your codebase. </vt:lpstr>
      <vt:lpstr>Time and Change</vt:lpstr>
      <vt:lpstr>Passage of Time</vt:lpstr>
      <vt:lpstr>Passage of Time</vt:lpstr>
      <vt:lpstr>Passage of Time</vt:lpstr>
      <vt:lpstr>PowerPoint Presentation</vt:lpstr>
      <vt:lpstr>Not all code is created equal</vt:lpstr>
      <vt:lpstr>What is software?   </vt:lpstr>
      <vt:lpstr>What is software?   Any instruction executed by a machine! </vt:lpstr>
      <vt:lpstr>Lifetime of a software application</vt:lpstr>
      <vt:lpstr>Productivity as function of time</vt:lpstr>
      <vt:lpstr>Productivity as function of time and code quality</vt:lpstr>
      <vt:lpstr>Productivity as function of time and code quality</vt:lpstr>
      <vt:lpstr>PowerPoint Presentation</vt:lpstr>
      <vt:lpstr>Working Software</vt:lpstr>
      <vt:lpstr>Small step for mankind…</vt:lpstr>
      <vt:lpstr>Professional Software is ABLE Software</vt:lpstr>
      <vt:lpstr>Working =&gt; Professional Software</vt:lpstr>
      <vt:lpstr>Stages in Software Lifecyle</vt:lpstr>
      <vt:lpstr>Working</vt:lpstr>
      <vt:lpstr>Behavior Test</vt:lpstr>
      <vt:lpstr>Unit Test</vt:lpstr>
      <vt:lpstr>Test is many things</vt:lpstr>
      <vt:lpstr>Definition</vt:lpstr>
      <vt:lpstr>Test Trophy</vt:lpstr>
      <vt:lpstr>QA: Static Code Analysis</vt:lpstr>
      <vt:lpstr>PowerPoint Presentation</vt:lpstr>
      <vt:lpstr>Refactoring towards Clean Professional Code</vt:lpstr>
      <vt:lpstr>PowerPoint Presentation</vt:lpstr>
      <vt:lpstr>Team </vt:lpstr>
      <vt:lpstr>Metamorphosis – the miracle of the PR</vt:lpstr>
      <vt:lpstr>Metamorphosis – the miracle of the PR</vt:lpstr>
      <vt:lpstr>Pull Request == Please Review ?! </vt:lpstr>
      <vt:lpstr>Peer Review completes the Pull Request</vt:lpstr>
      <vt:lpstr>Definition of Almost Done</vt:lpstr>
      <vt:lpstr>Deployable == Done (as far as team is concerned)</vt:lpstr>
      <vt:lpstr>Deploy</vt:lpstr>
      <vt:lpstr>Professional Software – Generating Value for the Business</vt:lpstr>
      <vt:lpstr>Observing the Monkey</vt:lpstr>
      <vt:lpstr>PowerPoint Presentation</vt:lpstr>
      <vt:lpstr>Software Wears Down</vt:lpstr>
      <vt:lpstr>Life Cycle Management – Technical Maintenance</vt:lpstr>
      <vt:lpstr>Life Cycle Management – Technical Maintenance</vt:lpstr>
      <vt:lpstr>Automation</vt:lpstr>
      <vt:lpstr>Platform and Infra = Code</vt:lpstr>
      <vt:lpstr>Take, Act On and Manage Design Decisions</vt:lpstr>
      <vt:lpstr>Shift Left</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with Honor  on the importance  and beauty  of software programming</dc:title>
  <dc:creator>Lucas Jellema</dc:creator>
  <cp:lastModifiedBy>Lucas Jellema</cp:lastModifiedBy>
  <cp:revision>64</cp:revision>
  <dcterms:created xsi:type="dcterms:W3CDTF">2020-11-15T10:37:25Z</dcterms:created>
  <dcterms:modified xsi:type="dcterms:W3CDTF">2021-11-23T09:59:40Z</dcterms:modified>
</cp:coreProperties>
</file>